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  <p:sldMasterId id="2147483658" r:id="rId3"/>
  </p:sldMasterIdLst>
  <p:notesMasterIdLst>
    <p:notesMasterId r:id="rId5"/>
  </p:notesMasterIdLst>
  <p:sldIdLst>
    <p:sldId id="300" r:id="rId4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97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  <p:sldId id="298" r:id="rId31"/>
    <p:sldId id="281" r:id="rId32"/>
    <p:sldId id="282" r:id="rId33"/>
    <p:sldId id="283" r:id="rId34"/>
    <p:sldId id="284" r:id="rId35"/>
    <p:sldId id="285" r:id="rId36"/>
    <p:sldId id="286" r:id="rId37"/>
    <p:sldId id="287" r:id="rId38"/>
    <p:sldId id="289" r:id="rId39"/>
    <p:sldId id="290" r:id="rId40"/>
    <p:sldId id="291" r:id="rId41"/>
    <p:sldId id="292" r:id="rId42"/>
    <p:sldId id="293" r:id="rId43"/>
    <p:sldId id="294" r:id="rId44"/>
    <p:sldId id="295" r:id="rId45"/>
    <p:sldId id="299" r:id="rId46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113" d="100"/>
          <a:sy n="113" d="100"/>
        </p:scale>
        <p:origin x="47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slide" Target="slides/slide2.xml"/><Relationship Id="rId5" Type="http://schemas.openxmlformats.org/officeDocument/2006/relationships/notesMaster" Target="notesMasters/notesMaster1.xml"/><Relationship Id="rId49" Type="http://schemas.openxmlformats.org/officeDocument/2006/relationships/tableStyles" Target="tableStyles.xml"/><Relationship Id="rId48" Type="http://schemas.openxmlformats.org/officeDocument/2006/relationships/viewProps" Target="viewProps.xml"/><Relationship Id="rId47" Type="http://schemas.openxmlformats.org/officeDocument/2006/relationships/presProps" Target="presProps.xml"/><Relationship Id="rId46" Type="http://schemas.openxmlformats.org/officeDocument/2006/relationships/slide" Target="slides/slide42.xml"/><Relationship Id="rId45" Type="http://schemas.openxmlformats.org/officeDocument/2006/relationships/slide" Target="slides/slide41.xml"/><Relationship Id="rId44" Type="http://schemas.openxmlformats.org/officeDocument/2006/relationships/slide" Target="slides/slide40.xml"/><Relationship Id="rId43" Type="http://schemas.openxmlformats.org/officeDocument/2006/relationships/slide" Target="slides/slide39.xml"/><Relationship Id="rId42" Type="http://schemas.openxmlformats.org/officeDocument/2006/relationships/slide" Target="slides/slide38.xml"/><Relationship Id="rId41" Type="http://schemas.openxmlformats.org/officeDocument/2006/relationships/slide" Target="slides/slide37.xml"/><Relationship Id="rId40" Type="http://schemas.openxmlformats.org/officeDocument/2006/relationships/slide" Target="slides/slide36.xml"/><Relationship Id="rId4" Type="http://schemas.openxmlformats.org/officeDocument/2006/relationships/slide" Target="slides/slide1.xml"/><Relationship Id="rId39" Type="http://schemas.openxmlformats.org/officeDocument/2006/relationships/slide" Target="slides/slide35.xml"/><Relationship Id="rId38" Type="http://schemas.openxmlformats.org/officeDocument/2006/relationships/slide" Target="slides/slide34.xml"/><Relationship Id="rId37" Type="http://schemas.openxmlformats.org/officeDocument/2006/relationships/slide" Target="slides/slide33.xml"/><Relationship Id="rId36" Type="http://schemas.openxmlformats.org/officeDocument/2006/relationships/slide" Target="slides/slide32.xml"/><Relationship Id="rId35" Type="http://schemas.openxmlformats.org/officeDocument/2006/relationships/slide" Target="slides/slide31.xml"/><Relationship Id="rId34" Type="http://schemas.openxmlformats.org/officeDocument/2006/relationships/slide" Target="slides/slide30.xml"/><Relationship Id="rId33" Type="http://schemas.openxmlformats.org/officeDocument/2006/relationships/slide" Target="slides/slide29.xml"/><Relationship Id="rId32" Type="http://schemas.openxmlformats.org/officeDocument/2006/relationships/slide" Target="slides/slide28.xml"/><Relationship Id="rId31" Type="http://schemas.openxmlformats.org/officeDocument/2006/relationships/slide" Target="slides/slide27.xml"/><Relationship Id="rId30" Type="http://schemas.openxmlformats.org/officeDocument/2006/relationships/slide" Target="slides/slide26.xml"/><Relationship Id="rId3" Type="http://schemas.openxmlformats.org/officeDocument/2006/relationships/slideMaster" Target="slideMasters/slideMaster2.xml"/><Relationship Id="rId29" Type="http://schemas.openxmlformats.org/officeDocument/2006/relationships/slide" Target="slides/slide25.xml"/><Relationship Id="rId28" Type="http://schemas.openxmlformats.org/officeDocument/2006/relationships/slide" Target="slides/slide24.xml"/><Relationship Id="rId27" Type="http://schemas.openxmlformats.org/officeDocument/2006/relationships/slide" Target="slides/slide23.xml"/><Relationship Id="rId26" Type="http://schemas.openxmlformats.org/officeDocument/2006/relationships/slide" Target="slides/slide22.xml"/><Relationship Id="rId25" Type="http://schemas.openxmlformats.org/officeDocument/2006/relationships/slide" Target="slides/slide21.xml"/><Relationship Id="rId24" Type="http://schemas.openxmlformats.org/officeDocument/2006/relationships/slide" Target="slides/slide20.xml"/><Relationship Id="rId23" Type="http://schemas.openxmlformats.org/officeDocument/2006/relationships/slide" Target="slides/slide19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0" Type="http://schemas.openxmlformats.org/officeDocument/2006/relationships/slide" Target="slides/slide16.xml"/><Relationship Id="rId2" Type="http://schemas.openxmlformats.org/officeDocument/2006/relationships/theme" Target="theme/theme1.xml"/><Relationship Id="rId19" Type="http://schemas.openxmlformats.org/officeDocument/2006/relationships/slide" Target="slides/slide15.xml"/><Relationship Id="rId18" Type="http://schemas.openxmlformats.org/officeDocument/2006/relationships/slide" Target="slides/slide14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5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6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8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9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0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2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3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4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5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6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7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8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9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0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image" Target="../media/image6.png"/><Relationship Id="rId3" Type="http://schemas.openxmlformats.org/officeDocument/2006/relationships/slide" Target="../slides/slide6.xml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chinese#pid=67e11dec4e3858257340b3db#tid=67ea62b5c650320008bd22f8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>
          <a:xfrm>
            <a:off x="0" y="131"/>
            <a:ext cx="12188952" cy="6857738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557784" y="301752"/>
            <a:ext cx="1746504" cy="62179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45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2026</a:t>
            </a:r>
            <a:endParaRPr lang="en-US" sz="4450" dirty="0"/>
          </a:p>
        </p:txBody>
      </p:sp>
      <p:sp>
        <p:nvSpPr>
          <p:cNvPr id="4" name="MasterShapeName"/>
          <p:cNvSpPr/>
          <p:nvPr/>
        </p:nvSpPr>
        <p:spPr>
          <a:xfrm>
            <a:off x="557784" y="923544"/>
            <a:ext cx="4846320" cy="56692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r>
              <a:rPr lang="zh-CN" altLang="en-US" sz="3200" dirty="0">
                <a:solidFill>
                  <a:srgbClr val="00ADA3"/>
                </a:solidFill>
                <a:latin typeface="方正粗等线简体" panose="02000000000000000000" charset="-122"/>
                <a:ea typeface="方正粗等线简体" panose="02000000000000000000" charset="-122"/>
                <a:cs typeface="方正粗等线简体" panose="02000000000000000000" charset="-122"/>
              </a:rPr>
              <a:t>选择性必修</a:t>
            </a:r>
            <a:r>
              <a:rPr lang="en-US" altLang="zh-CN" sz="3200" dirty="0">
                <a:solidFill>
                  <a:srgbClr val="00ADA3"/>
                </a:solidFill>
                <a:latin typeface="方正粗等线简体" panose="02000000000000000000" charset="-122"/>
                <a:ea typeface="方正粗等线简体" panose="02000000000000000000" charset="-122"/>
                <a:cs typeface="方正粗等线简体" panose="02000000000000000000" charset="-122"/>
              </a:rPr>
              <a:t> </a:t>
            </a:r>
            <a:r>
              <a:rPr lang="zh-CN" altLang="en-US" sz="3200" dirty="0">
                <a:solidFill>
                  <a:srgbClr val="00ADA3"/>
                </a:solidFill>
                <a:latin typeface="方正粗等线简体" panose="02000000000000000000" charset="-122"/>
                <a:ea typeface="方正粗等线简体" panose="02000000000000000000" charset="-122"/>
                <a:cs typeface="方正粗等线简体" panose="02000000000000000000" charset="-122"/>
              </a:rPr>
              <a:t>中册</a:t>
            </a:r>
            <a:endParaRPr lang="zh-CN" altLang="en-US" sz="3200" dirty="0">
              <a:solidFill>
                <a:srgbClr val="00ADA3"/>
              </a:solidFill>
              <a:latin typeface="方正粗等线简体" panose="02000000000000000000" charset="-122"/>
              <a:ea typeface="方正粗等线简体" panose="02000000000000000000" charset="-122"/>
              <a:cs typeface="方正粗等线简体" panose="02000000000000000000" charset="-122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?linknodeid=back_to_first_catalog" descr="preencoded.png">
            <a:hlinkClick r:id="" action="ppaction://noaction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72800" y="6080760"/>
            <a:ext cx="914400" cy="621792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630936" y="82296"/>
            <a:ext cx="2249424" cy="32918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1500" b="1" i="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高 中 同 步 课 堂 学 案</a:t>
            </a:r>
            <a:endParaRPr lang="en-US" sz="1530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630936" y="82296"/>
            <a:ext cx="2249424" cy="32918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1500" b="1" i="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高 中 同 步 课 堂 学 案</a:t>
            </a:r>
            <a:endParaRPr lang="en-US" sz="1530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chinese#pid=67e11dec4e3858257340b3db#tid=67ea62b50d55a6000911283d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557784" y="301752"/>
            <a:ext cx="1746504" cy="62179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45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2026</a:t>
            </a:r>
            <a:endParaRPr lang="en-US" sz="4450" dirty="0"/>
          </a:p>
        </p:txBody>
      </p:sp>
      <p:sp>
        <p:nvSpPr>
          <p:cNvPr id="4" name="MasterShapeName"/>
          <p:cNvSpPr/>
          <p:nvPr/>
        </p:nvSpPr>
        <p:spPr>
          <a:xfrm>
            <a:off x="557784" y="923544"/>
            <a:ext cx="4846320" cy="56692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31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人教版 选择性必修中册</a:t>
            </a:r>
            <a:endParaRPr lang="en-US" sz="31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?linknodeid=back_to_first_catalog" descr="preencoded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972800" y="6080760"/>
            <a:ext cx="914400" cy="621792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630936" y="82296"/>
            <a:ext cx="2249424" cy="32918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1500" b="1" i="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高 中 同 步 课 堂 学 案</a:t>
            </a:r>
            <a:endParaRPr lang="en-US" sz="1530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630936" y="82296"/>
            <a:ext cx="2249424" cy="32918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1500" b="1" i="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高 中 同 步 课 堂 学 案</a:t>
            </a:r>
            <a:endParaRPr lang="en-US" sz="1530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0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1.xml"/><Relationship Id="rId10" Type="http://schemas.openxmlformats.org/officeDocument/2006/relationships/theme" Target="../theme/theme2.xml"/><Relationship Id="rId1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3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3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4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3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6.jpeg"/><Relationship Id="rId1" Type="http://schemas.openxmlformats.org/officeDocument/2006/relationships/image" Target="../media/image15.jpe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4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7.jpeg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9.jpeg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6.xml"/><Relationship Id="rId4" Type="http://schemas.openxmlformats.org/officeDocument/2006/relationships/slideLayout" Target="../slideLayouts/slideLayout6.xml"/><Relationship Id="rId3" Type="http://schemas.openxmlformats.org/officeDocument/2006/relationships/slide" Target="slide22.xml"/><Relationship Id="rId2" Type="http://schemas.openxmlformats.org/officeDocument/2006/relationships/image" Target="../media/image11.jpeg"/><Relationship Id="rId1" Type="http://schemas.openxmlformats.org/officeDocument/2006/relationships/slide" Target="slide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e0d7e7dbc?pid=8306ac1c9&amp;color=0,0,0&amp;vtp=1&amp;bt=1&amp;bbb=1"/>
          <p:cNvSpPr/>
          <p:nvPr/>
        </p:nvSpPr>
        <p:spPr>
          <a:xfrm>
            <a:off x="612648" y="466344"/>
            <a:ext cx="10963656" cy="73152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600"/>
              </a:lnSpc>
            </a:pPr>
            <a:r>
              <a:rPr lang="en-US" altLang="zh-CN" sz="32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二、写作背景</a:t>
            </a:r>
            <a:endParaRPr lang="en-US" altLang="zh-CN" sz="3200" dirty="0"/>
          </a:p>
        </p:txBody>
      </p:sp>
      <p:sp>
        <p:nvSpPr>
          <p:cNvPr id="3" name="P_6_BD#583affbd7?pid=e0d7e7dbc&amp;color=0,0,0&amp;vtp=1&amp;bbb=1&amp;hb=1"/>
          <p:cNvSpPr/>
          <p:nvPr/>
        </p:nvSpPr>
        <p:spPr>
          <a:xfrm>
            <a:off x="612648" y="1174454"/>
            <a:ext cx="10963656" cy="4533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spc="-5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1926年3月，奉系军阀在日本帝国主义支持下进兵关内</a:t>
            </a:r>
            <a:r>
              <a:rPr lang="en-US" altLang="zh-CN" sz="2800" b="0" i="0" spc="-5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，冯玉祥率</a:t>
            </a:r>
            <a:endParaRPr lang="en-US" altLang="zh-CN" sz="2800" b="0" i="0" spc="-5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pc="-5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领的国民军与之作战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。日本帝国主义公开援助奉军，</a:t>
            </a:r>
            <a:r>
              <a:rPr lang="en-US" altLang="zh-CN" sz="2800" b="0" i="0" spc="-5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派军舰驶入大沽口，</a:t>
            </a:r>
            <a:endParaRPr lang="en-US" altLang="zh-CN" sz="2800" b="0" i="0" spc="-5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pc="-5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炮击国民军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。国民军开炮还击</a:t>
            </a:r>
            <a:r>
              <a:rPr lang="en-US" altLang="zh-CN" sz="2800" b="0" i="0" spc="-5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。日本帝国主义便向当时的北洋军阀段祺</a:t>
            </a:r>
            <a:endParaRPr lang="en-US" altLang="zh-CN" sz="2800" b="0" i="0" spc="-5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pc="-5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瑞执政府提出抗议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。又纠合英、美、法、意、荷、比</a:t>
            </a:r>
            <a:r>
              <a:rPr lang="en-US" altLang="zh-CN" sz="2800" b="0" i="0" spc="-5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、西等国驻北京公</a:t>
            </a:r>
            <a:endParaRPr lang="en-US" altLang="zh-CN" sz="2800" b="0" i="0" spc="-5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pc="-5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使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，借口维护《辛丑条约》，提出种种无理条件</a:t>
            </a:r>
            <a:r>
              <a:rPr lang="en-US" altLang="zh-CN" sz="2800" b="0" i="0" spc="-5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，并且在天津附近集结</a:t>
            </a:r>
            <a:endParaRPr lang="en-US" altLang="zh-CN" sz="2800" b="0" i="0" spc="-5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pc="-5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各国军队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，准备武力进攻。1926年3月18日</a:t>
            </a:r>
            <a:r>
              <a:rPr lang="en-US" altLang="zh-CN" sz="2800" b="0" i="0" spc="-5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，北京各界民众为了反对帝</a:t>
            </a:r>
            <a:endParaRPr lang="en-US" altLang="zh-CN" sz="2800" b="0" i="0" spc="-5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pc="-5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国主义侵犯我国主权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，在天安门前集会抗议</a:t>
            </a:r>
            <a:r>
              <a:rPr lang="en-US" altLang="zh-CN" sz="2800" b="0" i="0" spc="-5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，会后到段祺瑞执政府前请</a:t>
            </a:r>
            <a:endParaRPr lang="en-US" altLang="zh-CN" sz="2800" b="0" i="0" spc="-5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ct val="150000"/>
              </a:lnSpc>
            </a:pPr>
            <a:endParaRPr lang="en-US" altLang="zh-CN" sz="2800" spc="-50" dirty="0"/>
          </a:p>
        </p:txBody>
      </p:sp>
    </p:spTree>
  </p:cSld>
  <p:clrMapOvr>
    <a:masterClrMapping/>
  </p:clrMapOvr>
  <p:transition>
    <p:split dir="in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6_BD#583affbd7?pid=e0d7e7dbc&amp;color=0,0,0&amp;vtp=1&amp;bbb=1&amp;hb=1"/>
          <p:cNvSpPr/>
          <p:nvPr/>
        </p:nvSpPr>
        <p:spPr>
          <a:xfrm>
            <a:off x="612648" y="468000"/>
            <a:ext cx="10963656" cy="2590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 spc="-5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愿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，不料遭到执政府卫队施暴屠戮，死伤二百余人，史称“三一八”</a:t>
            </a:r>
            <a:r>
              <a:rPr lang="en-US" altLang="zh-CN" sz="2800" b="0" i="0" spc="-5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惨案。</a:t>
            </a:r>
            <a:endParaRPr lang="en-US" altLang="zh-CN" sz="2800" b="0" i="0" spc="-5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pc="-5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惨案发生后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，各界哗然，中外震惊。段祺瑞为了推卸罪责</a:t>
            </a:r>
            <a:r>
              <a:rPr lang="en-US" altLang="zh-CN" sz="2800" b="0" i="0" spc="-5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，反而污蔑死</a:t>
            </a:r>
            <a:endParaRPr lang="en-US" altLang="zh-CN" sz="2800" b="0" i="0" spc="-5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pc="-5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难群众是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“暴徒”。一些走狗文人也制造流言，诬陷爱国学生。鲁迅于</a:t>
            </a:r>
            <a:r>
              <a:rPr lang="en-US" altLang="zh-CN" sz="2800" b="0" i="0" spc="-5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4月</a:t>
            </a:r>
            <a:endParaRPr lang="en-US" altLang="zh-CN" sz="2800" b="0" i="0" spc="-5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pc="-5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日写下了这篇悼念遇害青年的《记念刘和珍君》。</a:t>
            </a:r>
            <a:endParaRPr lang="en-US" altLang="zh-CN" sz="2800" spc="-50" dirty="0"/>
          </a:p>
        </p:txBody>
      </p:sp>
    </p:spTree>
  </p:cSld>
  <p:clrMapOvr>
    <a:masterClrMapping/>
  </p:clrMapOvr>
  <p:transition>
    <p:split dir="in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1c3a8ad40?pid=8306ac1c9&amp;color=0,0,0&amp;vtp=1&amp;bt=1&amp;bbb=1"/>
          <p:cNvSpPr/>
          <p:nvPr/>
        </p:nvSpPr>
        <p:spPr>
          <a:xfrm>
            <a:off x="612648" y="466344"/>
            <a:ext cx="10963656" cy="107797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600"/>
              </a:lnSpc>
            </a:pPr>
            <a:r>
              <a:rPr lang="en-US" altLang="zh-CN" sz="32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三、知识链接</a:t>
            </a:r>
            <a:endParaRPr lang="en-US" altLang="zh-CN" sz="3200" dirty="0"/>
          </a:p>
        </p:txBody>
      </p:sp>
      <p:sp>
        <p:nvSpPr>
          <p:cNvPr id="3" name="P_6#c86f1fff7?pid=1c3a8ad40&amp;color=0,0,0&amp;vtp=1&amp;bbb=1&amp;hb=1"/>
          <p:cNvSpPr/>
          <p:nvPr/>
        </p:nvSpPr>
        <p:spPr>
          <a:xfrm>
            <a:off x="612648" y="1174454"/>
            <a:ext cx="10963656" cy="4533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杂</a:t>
            </a:r>
            <a:r>
              <a:rPr lang="en-US" altLang="zh-CN" sz="28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文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现代散文的一种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是直接而迅速地反映社会现实的文艺性论文。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杂文短小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、活泼，现实性十分强烈，倾向性十分鲜明，语言犀利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，论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证有力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，风格多样，不拘一格。因此，人们称它为“攻守的手足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”，又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称它为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“匕首”“投枪”。杂文的内容广泛，形式多样，有关社会生活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、文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化动态及政治事件等的杂感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、随笔都可归入这一类。鲁迅的杂文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，内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涵丰富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，具有批判性，语言犀利泼辣，表达了对社会和人生的思考。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dd2a22095?pid=8306ac1c9&amp;color=0,0,0&amp;vtp=1&amp;bt=1&amp;bbb=1"/>
          <p:cNvSpPr/>
          <p:nvPr/>
        </p:nvSpPr>
        <p:spPr>
          <a:xfrm>
            <a:off x="612648" y="466344"/>
            <a:ext cx="10963656" cy="107797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600"/>
              </a:lnSpc>
            </a:pPr>
            <a:r>
              <a:rPr lang="en-US" altLang="zh-CN" sz="32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四、语言基础</a:t>
            </a:r>
            <a:endParaRPr lang="en-US" altLang="zh-CN" sz="3200" dirty="0"/>
          </a:p>
        </p:txBody>
      </p:sp>
      <p:sp>
        <p:nvSpPr>
          <p:cNvPr id="3" name="QB_6_BD.1_1#3dc5af338?sp=1&amp;pid=dd2a22095&amp;color=0,0,0&amp;vtp=1&amp;bbb=1"/>
          <p:cNvSpPr/>
          <p:nvPr/>
        </p:nvSpPr>
        <p:spPr>
          <a:xfrm>
            <a:off x="612648" y="1174454"/>
            <a:ext cx="10963656" cy="4533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51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640070" algn="l"/>
              </a:tabLst>
              <a:defRPr/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1.</a:t>
            </a: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读准字音</a:t>
            </a:r>
            <a:endParaRPr lang="en-US" altLang="zh-CN" sz="2800" dirty="0"/>
          </a:p>
          <a:p>
            <a:pPr marL="0" marR="0" lvl="0" indent="0" defTabSz="914400" eaLnBrk="1" fontAlgn="auto" latinLnBrk="1" hangingPunct="1">
              <a:lnSpc>
                <a:spcPts val="51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640070" algn="l"/>
              </a:tabLst>
              <a:defRPr/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①攒射(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r>
              <a:rPr lang="en-US" altLang="zh-CN" sz="2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②寥落(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  <a:p>
            <a:pPr marL="0" marR="0" lvl="0" indent="0" defTabSz="914400" eaLnBrk="1" fontAlgn="auto" latinLnBrk="1" hangingPunct="1">
              <a:lnSpc>
                <a:spcPts val="51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640070" algn="l"/>
              </a:tabLst>
              <a:defRPr/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③桀骜(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r>
              <a:rPr lang="en-US" altLang="zh-CN" sz="2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④赁屋(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  <a:p>
            <a:pPr marL="0" marR="0" lvl="0" indent="0" defTabSz="914400" eaLnBrk="1" fontAlgn="auto" latinLnBrk="1" hangingPunct="1">
              <a:lnSpc>
                <a:spcPts val="51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640070" algn="l"/>
              </a:tabLst>
              <a:defRPr/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⑤屠戮(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r>
              <a:rPr lang="en-US" altLang="zh-CN" sz="2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⑥绯红(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  <a:p>
            <a:pPr marL="0" marR="0" lvl="0" indent="0" defTabSz="914400" eaLnBrk="1" fontAlgn="auto" latinLnBrk="1" hangingPunct="1">
              <a:lnSpc>
                <a:spcPts val="51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640070" algn="l"/>
              </a:tabLst>
              <a:defRPr/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⑦浸渍(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r>
              <a:rPr lang="en-US" altLang="zh-CN" sz="2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⑧菲薄(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  <a:p>
            <a:pPr marL="0" marR="0" lvl="0" indent="0" defTabSz="914400" eaLnBrk="1" fontAlgn="auto" latinLnBrk="1" hangingPunct="1">
              <a:lnSpc>
                <a:spcPts val="51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640070" algn="l"/>
              </a:tabLst>
              <a:defRPr/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⑨尸骸(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r>
              <a:rPr lang="en-US" altLang="zh-CN" sz="2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⑩不惮(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  <a:p>
            <a:pPr marL="0" marR="0" lvl="0" indent="0" defTabSz="914400" eaLnBrk="1" fontAlgn="auto" latinLnBrk="1" hangingPunct="1">
              <a:lnSpc>
                <a:spcPts val="51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640070" algn="l"/>
              </a:tabLst>
              <a:defRPr/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⑪长歌当哭(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</p:txBody>
      </p:sp>
      <p:sp>
        <p:nvSpPr>
          <p:cNvPr id="4" name="QB_6_AN.2_1#3dc5af338.bracket?pid=dd2a22095&amp;color=0,0,0&amp;vpa=1&amp;vtp=1&amp;bbb=1"/>
          <p:cNvSpPr/>
          <p:nvPr/>
        </p:nvSpPr>
        <p:spPr>
          <a:xfrm>
            <a:off x="1804067" y="1829774"/>
            <a:ext cx="992188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cu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á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n</a:t>
            </a:r>
            <a:endParaRPr lang="en-US" altLang="zh-CN" sz="2800" dirty="0"/>
          </a:p>
        </p:txBody>
      </p:sp>
      <p:sp>
        <p:nvSpPr>
          <p:cNvPr id="5" name="QB_6_AN.3_1#3dc5af338.bracket?pid=dd2a22095&amp;color=0,0,0&amp;vpa=2&amp;vtp=1&amp;bbb=1"/>
          <p:cNvSpPr/>
          <p:nvPr/>
        </p:nvSpPr>
        <p:spPr>
          <a:xfrm>
            <a:off x="7444772" y="1829774"/>
            <a:ext cx="812800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li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á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o</a:t>
            </a:r>
            <a:endParaRPr lang="en-US" altLang="zh-CN" sz="2800" dirty="0"/>
          </a:p>
        </p:txBody>
      </p:sp>
      <p:sp>
        <p:nvSpPr>
          <p:cNvPr id="6" name="QB_6_AN.4_1#3dc5af338.bracket?pid=dd2a22095&amp;color=0,0,0&amp;vpa=3&amp;vtp=1&amp;bbb=1"/>
          <p:cNvSpPr/>
          <p:nvPr/>
        </p:nvSpPr>
        <p:spPr>
          <a:xfrm>
            <a:off x="1804067" y="2477474"/>
            <a:ext cx="633413" cy="635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jié</a:t>
            </a:r>
            <a:endParaRPr lang="en-US" altLang="zh-CN" sz="2800" dirty="0"/>
          </a:p>
        </p:txBody>
      </p:sp>
      <p:sp>
        <p:nvSpPr>
          <p:cNvPr id="7" name="QB_6_AN.5_1#3dc5af338.bracket?pid=dd2a22095&amp;color=0,0,0&amp;vpa=4&amp;vtp=1&amp;bbb=1"/>
          <p:cNvSpPr/>
          <p:nvPr/>
        </p:nvSpPr>
        <p:spPr>
          <a:xfrm>
            <a:off x="7432072" y="2477474"/>
            <a:ext cx="654050" cy="635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lìn</a:t>
            </a:r>
            <a:endParaRPr lang="en-US" altLang="zh-CN" sz="2800" dirty="0"/>
          </a:p>
        </p:txBody>
      </p:sp>
      <p:sp>
        <p:nvSpPr>
          <p:cNvPr id="8" name="QB_6_AN.6_1#3dc5af338.bracket?pid=dd2a22095&amp;color=0,0,0&amp;vpa=5&amp;vtp=1&amp;bbb=1"/>
          <p:cNvSpPr/>
          <p:nvPr/>
        </p:nvSpPr>
        <p:spPr>
          <a:xfrm>
            <a:off x="1753267" y="3125174"/>
            <a:ext cx="555625" cy="635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lù</a:t>
            </a:r>
            <a:endParaRPr lang="en-US" altLang="zh-CN" sz="2800" dirty="0"/>
          </a:p>
        </p:txBody>
      </p:sp>
      <p:sp>
        <p:nvSpPr>
          <p:cNvPr id="9" name="QB_6_AN.7_1#3dc5af338.bracket?pid=dd2a22095&amp;color=0,0,0&amp;vpa=6&amp;vtp=1&amp;bbb=1"/>
          <p:cNvSpPr/>
          <p:nvPr/>
        </p:nvSpPr>
        <p:spPr>
          <a:xfrm>
            <a:off x="7444772" y="3125174"/>
            <a:ext cx="633413" cy="635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fēi</a:t>
            </a:r>
            <a:endParaRPr lang="en-US" altLang="zh-CN" sz="2800" dirty="0"/>
          </a:p>
        </p:txBody>
      </p:sp>
      <p:sp>
        <p:nvSpPr>
          <p:cNvPr id="10" name="QB_6_AN.8_1#3dc5af338.bracket?pid=dd2a22095&amp;color=0,0,0&amp;vpa=7&amp;vtp=1&amp;bbb=1"/>
          <p:cNvSpPr/>
          <p:nvPr/>
        </p:nvSpPr>
        <p:spPr>
          <a:xfrm>
            <a:off x="1778667" y="3772874"/>
            <a:ext cx="514350" cy="635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zì</a:t>
            </a:r>
            <a:endParaRPr lang="en-US" altLang="zh-CN" sz="2800" dirty="0"/>
          </a:p>
        </p:txBody>
      </p:sp>
      <p:sp>
        <p:nvSpPr>
          <p:cNvPr id="11" name="QB_6_AN.9_1#3dc5af338.bracket?pid=dd2a22095&amp;color=0,0,0&amp;vpa=8&amp;vtp=1&amp;bbb=1"/>
          <p:cNvSpPr/>
          <p:nvPr/>
        </p:nvSpPr>
        <p:spPr>
          <a:xfrm>
            <a:off x="7444772" y="3772874"/>
            <a:ext cx="633413" cy="635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fěi</a:t>
            </a:r>
            <a:endParaRPr lang="en-US" altLang="zh-CN" sz="2800" dirty="0"/>
          </a:p>
        </p:txBody>
      </p:sp>
      <p:sp>
        <p:nvSpPr>
          <p:cNvPr id="12" name="QB_6_AN.10_1#3dc5af338.bracket?pid=dd2a22095&amp;color=0,0,0&amp;vpa=9&amp;vtp=1&amp;bbb=1"/>
          <p:cNvSpPr/>
          <p:nvPr/>
        </p:nvSpPr>
        <p:spPr>
          <a:xfrm>
            <a:off x="1753267" y="4420574"/>
            <a:ext cx="735013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h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á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i</a:t>
            </a:r>
            <a:endParaRPr lang="en-US" altLang="zh-CN" sz="2800" dirty="0"/>
          </a:p>
        </p:txBody>
      </p:sp>
      <p:sp>
        <p:nvSpPr>
          <p:cNvPr id="13" name="QB_6_AN.11_1#3dc5af338.bracket?pid=dd2a22095&amp;color=0,0,0&amp;vpa=10&amp;vtp=1&amp;bbb=1"/>
          <p:cNvSpPr/>
          <p:nvPr/>
        </p:nvSpPr>
        <p:spPr>
          <a:xfrm>
            <a:off x="7432072" y="4420574"/>
            <a:ext cx="835025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à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n</a:t>
            </a:r>
            <a:endParaRPr lang="en-US" altLang="zh-CN" sz="2800" dirty="0"/>
          </a:p>
        </p:txBody>
      </p:sp>
      <p:sp>
        <p:nvSpPr>
          <p:cNvPr id="14" name="QB_6_AN.12_1#3dc5af338.bracket?pid=dd2a22095&amp;color=0,0,0&amp;vpa=11&amp;vtp=1&amp;bbb=1"/>
          <p:cNvSpPr/>
          <p:nvPr/>
        </p:nvSpPr>
        <p:spPr>
          <a:xfrm>
            <a:off x="2574004" y="5068274"/>
            <a:ext cx="1030288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à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nɡ</a:t>
            </a:r>
            <a:endParaRPr lang="en-US" altLang="zh-CN" sz="2800" dirty="0"/>
          </a:p>
        </p:txBody>
      </p:sp>
      <p:sp>
        <p:nvSpPr>
          <p:cNvPr id="15" name="QB_6_BD.1_1#3dc5af338?sp=1&amp;pid=dd2a22095&amp;color=0,0,0&amp;vtp=1&amp;bbb=1&amp;zzd= 3"/>
          <p:cNvSpPr/>
          <p:nvPr/>
        </p:nvSpPr>
        <p:spPr>
          <a:xfrm>
            <a:off x="1127030" y="2482554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QB_6_BD.1_1#3dc5af338?sp=1&amp;pid=dd2a22095&amp;color=0,0,0&amp;vtp=1&amp;bbb=1&amp;zzd= 3"/>
          <p:cNvSpPr/>
          <p:nvPr/>
        </p:nvSpPr>
        <p:spPr>
          <a:xfrm>
            <a:off x="6767735" y="2482554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QB_6_BD.1_1#3dc5af338?sp=1&amp;pid=dd2a22095&amp;color=0,0,0&amp;vtp=1&amp;bbb=1&amp;zzd= 5"/>
          <p:cNvSpPr/>
          <p:nvPr/>
        </p:nvSpPr>
        <p:spPr>
          <a:xfrm>
            <a:off x="1127030" y="3130254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QB_6_BD.1_1#3dc5af338?sp=1&amp;pid=dd2a22095&amp;color=0,0,0&amp;vtp=1&amp;bbb=1&amp;zzd= 5"/>
          <p:cNvSpPr/>
          <p:nvPr/>
        </p:nvSpPr>
        <p:spPr>
          <a:xfrm>
            <a:off x="6767735" y="3130254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QB_6_BD.1_1#3dc5af338?sp=1&amp;pid=dd2a22095&amp;color=0,0,0&amp;vtp=1&amp;bbb=1&amp;zzd= 7"/>
          <p:cNvSpPr/>
          <p:nvPr/>
        </p:nvSpPr>
        <p:spPr>
          <a:xfrm>
            <a:off x="1482630" y="3777954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QB_6_BD.1_1#3dc5af338?sp=1&amp;pid=dd2a22095&amp;color=0,0,0&amp;vtp=1&amp;bbb=1&amp;zzd= 7"/>
          <p:cNvSpPr/>
          <p:nvPr/>
        </p:nvSpPr>
        <p:spPr>
          <a:xfrm>
            <a:off x="6767735" y="3777954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QB_6_BD.1_1#3dc5af338?sp=1&amp;pid=dd2a22095&amp;color=0,0,0&amp;vtp=1&amp;bbb=1&amp;zzd= 9"/>
          <p:cNvSpPr/>
          <p:nvPr/>
        </p:nvSpPr>
        <p:spPr>
          <a:xfrm>
            <a:off x="1482630" y="4425654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QB_6_BD.1_1#3dc5af338?sp=1&amp;pid=dd2a22095&amp;color=0,0,0&amp;vtp=1&amp;bbb=1&amp;zzd= 9"/>
          <p:cNvSpPr/>
          <p:nvPr/>
        </p:nvSpPr>
        <p:spPr>
          <a:xfrm>
            <a:off x="6767735" y="4425654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QB_6_BD.1_1#3dc5af338?sp=1&amp;pid=dd2a22095&amp;color=0,0,0&amp;vtp=1&amp;bbb=1&amp;zzd= 11"/>
          <p:cNvSpPr/>
          <p:nvPr/>
        </p:nvSpPr>
        <p:spPr>
          <a:xfrm>
            <a:off x="1482630" y="5073354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QB_6_BD.1_1#3dc5af338?sp=1&amp;pid=dd2a22095&amp;color=0,0,0&amp;vtp=1&amp;bbb=1&amp;zzd= 11"/>
          <p:cNvSpPr/>
          <p:nvPr/>
        </p:nvSpPr>
        <p:spPr>
          <a:xfrm>
            <a:off x="7123335" y="5073354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QB_6_BD.1_1#3dc5af338?sp=1&amp;pid=dd2a22095&amp;color=0,0,0&amp;vtp=1&amp;bbb=1&amp;zzd= 13"/>
          <p:cNvSpPr/>
          <p:nvPr/>
        </p:nvSpPr>
        <p:spPr>
          <a:xfrm>
            <a:off x="1909668" y="5733754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0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5" grpId="0" animBg="1" build="p"/>
      <p:bldP spid="6" grpId="0" animBg="1" build="p"/>
      <p:bldP spid="7" grpId="0" animBg="1" build="p"/>
      <p:bldP spid="8" grpId="0" animBg="1" build="p"/>
      <p:bldP spid="9" grpId="0" animBg="1" build="p"/>
      <p:bldP spid="10" grpId="0" animBg="1" build="p"/>
      <p:bldP spid="11" grpId="0" animBg="1" build="p"/>
      <p:bldP spid="12" grpId="0" animBg="1" build="p"/>
      <p:bldP spid="13" grpId="0" animBg="1" build="p"/>
      <p:bldP spid="14" grpId="0" animBg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13_1#61653fabf?sp=1&amp;pid=dd2a22095&amp;color=0,0,0&amp;vtp=1&amp;bt=1&amp;bbb=1"/>
          <p:cNvSpPr/>
          <p:nvPr/>
        </p:nvSpPr>
        <p:spPr>
          <a:xfrm>
            <a:off x="612648" y="468000"/>
            <a:ext cx="10963656" cy="596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7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2.</a:t>
            </a: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写对字形</a:t>
            </a:r>
            <a:endParaRPr lang="en-US" altLang="zh-CN" sz="2800" dirty="0"/>
          </a:p>
        </p:txBody>
      </p:sp>
      <p:sp>
        <p:nvSpPr>
          <p:cNvPr id="3" name="QB_6_BD.13_2#61653fabf?bid=1&amp;pid=dd2a22095&amp;color=0,0,0&amp;vtp=1"/>
          <p:cNvSpPr/>
          <p:nvPr/>
        </p:nvSpPr>
        <p:spPr>
          <a:xfrm>
            <a:off x="1430212" y="1062560"/>
            <a:ext cx="1912938" cy="186690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dié(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)血</a:t>
            </a:r>
            <a:endParaRPr lang="en-US" altLang="zh-CN" sz="2800" dirty="0"/>
          </a:p>
          <a:p>
            <a:pPr algn="l"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通dié(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  <a:p>
            <a:pPr algn="l"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光dié(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</p:txBody>
      </p:sp>
      <p:sp>
        <p:nvSpPr>
          <p:cNvPr id="4" name="QB_6_BD.13_3#61653fabf?bid=2&amp;pid=dd2a22095&amp;color=0,0,0&amp;vtp=1"/>
          <p:cNvSpPr/>
          <p:nvPr/>
        </p:nvSpPr>
        <p:spPr>
          <a:xfrm>
            <a:off x="1430212" y="2954225"/>
            <a:ext cx="2724150" cy="186690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yǔn(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)身不恤</a:t>
            </a:r>
            <a:endParaRPr lang="en-US" altLang="zh-CN" sz="2800" dirty="0"/>
          </a:p>
          <a:p>
            <a:pPr algn="l"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yǔn(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)石</a:t>
            </a:r>
            <a:endParaRPr lang="en-US" altLang="zh-CN" sz="2800" dirty="0"/>
          </a:p>
          <a:p>
            <a:pPr algn="l"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功xūn(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</p:txBody>
      </p:sp>
      <p:sp>
        <p:nvSpPr>
          <p:cNvPr id="5" name="QB_6_AN.14_1#61653fabf.bracket?pid=dd2a22095&amp;color=0,0,0&amp;vpa=12&amp;vtp=1"/>
          <p:cNvSpPr/>
          <p:nvPr/>
        </p:nvSpPr>
        <p:spPr>
          <a:xfrm>
            <a:off x="2000919" y="1074625"/>
            <a:ext cx="615950" cy="584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6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喋</a:t>
            </a:r>
            <a:endParaRPr lang="en-US" altLang="zh-CN" sz="2800" dirty="0"/>
          </a:p>
        </p:txBody>
      </p:sp>
      <p:sp>
        <p:nvSpPr>
          <p:cNvPr id="6" name="QB_6_AN.15_1#61653fabf.bracket?pid=dd2a22095&amp;color=0,0,0&amp;vpa=13&amp;vtp=1"/>
          <p:cNvSpPr/>
          <p:nvPr/>
        </p:nvSpPr>
        <p:spPr>
          <a:xfrm>
            <a:off x="2356519" y="1696925"/>
            <a:ext cx="615950" cy="584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6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牒</a:t>
            </a:r>
            <a:endParaRPr lang="en-US" altLang="zh-CN" sz="2800" dirty="0"/>
          </a:p>
        </p:txBody>
      </p:sp>
      <p:sp>
        <p:nvSpPr>
          <p:cNvPr id="7" name="QB_6_AN.16_1#61653fabf.bracket?pid=dd2a22095&amp;color=0,0,0&amp;vpa=14&amp;vtp=1"/>
          <p:cNvSpPr/>
          <p:nvPr/>
        </p:nvSpPr>
        <p:spPr>
          <a:xfrm>
            <a:off x="2356519" y="2319225"/>
            <a:ext cx="615950" cy="584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6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碟</a:t>
            </a:r>
            <a:endParaRPr lang="en-US" altLang="zh-CN" sz="2800" dirty="0"/>
          </a:p>
        </p:txBody>
      </p:sp>
      <p:sp>
        <p:nvSpPr>
          <p:cNvPr id="8" name="QB_6_AN.17_1#61653fabf.bracket?pid=dd2a22095&amp;color=0,0,0&amp;vpa=15&amp;vtp=1"/>
          <p:cNvSpPr/>
          <p:nvPr/>
        </p:nvSpPr>
        <p:spPr>
          <a:xfrm>
            <a:off x="2100930" y="2966290"/>
            <a:ext cx="615950" cy="584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6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殒</a:t>
            </a:r>
            <a:endParaRPr lang="en-US" altLang="zh-CN" sz="2800" dirty="0"/>
          </a:p>
        </p:txBody>
      </p:sp>
      <p:sp>
        <p:nvSpPr>
          <p:cNvPr id="9" name="QB_6_AN.18_1#61653fabf.bracket?pid=dd2a22095&amp;color=0,0,0&amp;vpa=16&amp;vtp=1"/>
          <p:cNvSpPr/>
          <p:nvPr/>
        </p:nvSpPr>
        <p:spPr>
          <a:xfrm>
            <a:off x="2100930" y="3588590"/>
            <a:ext cx="615950" cy="584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6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陨</a:t>
            </a:r>
            <a:endParaRPr lang="en-US" altLang="zh-CN" sz="2800" dirty="0"/>
          </a:p>
        </p:txBody>
      </p:sp>
      <p:sp>
        <p:nvSpPr>
          <p:cNvPr id="10" name="QB_6_AN.19_1#61653fabf.bracket?pid=dd2a22095&amp;color=0,0,0&amp;vpa=17&amp;vtp=1"/>
          <p:cNvSpPr/>
          <p:nvPr/>
        </p:nvSpPr>
        <p:spPr>
          <a:xfrm>
            <a:off x="2456530" y="4210890"/>
            <a:ext cx="615950" cy="584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6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勋</a:t>
            </a:r>
            <a:endParaRPr lang="en-US" altLang="zh-CN" sz="2800" dirty="0"/>
          </a:p>
        </p:txBody>
      </p:sp>
      <p:sp>
        <p:nvSpPr>
          <p:cNvPr id="11" name="QB_6_BD.13_2#61653fabf?bid=1&amp;pid=dd2a22095&amp;color=0,0,0&amp;vtp=1"/>
          <p:cNvSpPr/>
          <p:nvPr/>
        </p:nvSpPr>
        <p:spPr>
          <a:xfrm>
            <a:off x="612649" y="1736295"/>
            <a:ext cx="525463" cy="62230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①</a:t>
            </a:r>
            <a:endParaRPr lang="en-US" altLang="zh-CN" sz="2800" dirty="0"/>
          </a:p>
          <a:p>
            <a:pPr algn="l" latinLnBrk="1">
              <a:lnSpc>
                <a:spcPct val="143000"/>
              </a:lnSpc>
            </a:pPr>
            <a:endParaRPr lang="en-US" altLang="zh-CN" sz="2800" dirty="0"/>
          </a:p>
        </p:txBody>
      </p:sp>
      <p:sp>
        <p:nvSpPr>
          <p:cNvPr id="12" name="SystemAddBraceShape"/>
          <p:cNvSpPr/>
          <p:nvPr/>
        </p:nvSpPr>
        <p:spPr>
          <a:xfrm>
            <a:off x="1112712" y="1316560"/>
            <a:ext cx="165100" cy="1449705"/>
          </a:xfrm>
          <a:prstGeom prst="leftBrace">
            <a:avLst>
              <a:gd name="adj1" fmla="val 90000"/>
              <a:gd name="adj2" fmla="val 50000"/>
            </a:avLst>
          </a:prstGeom>
          <a:ln w="15875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QB_6_BD.13_3#61653fabf?bid=2&amp;pid=dd2a22095&amp;color=0,0,0&amp;vtp=1"/>
          <p:cNvSpPr/>
          <p:nvPr/>
        </p:nvSpPr>
        <p:spPr>
          <a:xfrm>
            <a:off x="612649" y="3627960"/>
            <a:ext cx="525463" cy="62230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②</a:t>
            </a:r>
            <a:endParaRPr lang="en-US" altLang="zh-CN" sz="2800" dirty="0"/>
          </a:p>
          <a:p>
            <a:pPr algn="l" latinLnBrk="1">
              <a:lnSpc>
                <a:spcPct val="143000"/>
              </a:lnSpc>
            </a:pPr>
            <a:endParaRPr lang="en-US" altLang="zh-CN" sz="2800" dirty="0"/>
          </a:p>
        </p:txBody>
      </p:sp>
      <p:sp>
        <p:nvSpPr>
          <p:cNvPr id="14" name="SystemAddBraceShape"/>
          <p:cNvSpPr/>
          <p:nvPr/>
        </p:nvSpPr>
        <p:spPr>
          <a:xfrm>
            <a:off x="1112712" y="3208225"/>
            <a:ext cx="165100" cy="1449705"/>
          </a:xfrm>
          <a:prstGeom prst="leftBrace">
            <a:avLst>
              <a:gd name="adj1" fmla="val 90000"/>
              <a:gd name="adj2" fmla="val 50000"/>
            </a:avLst>
          </a:prstGeom>
          <a:ln w="15875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build="p"/>
      <p:bldP spid="6" grpId="0" animBg="1" build="p"/>
      <p:bldP spid="7" grpId="0" animBg="1" build="p"/>
      <p:bldP spid="8" grpId="0" animBg="1" build="p"/>
      <p:bldP spid="9" grpId="0" animBg="1" build="p"/>
      <p:bldP spid="10" grpId="0" animBg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6_BD.20_1#8b1a25c35?pid=dd2a22095&amp;color=0,0,0&amp;vtp=1&amp;bt=1&amp;bbb=1"/>
          <p:cNvSpPr/>
          <p:nvPr/>
        </p:nvSpPr>
        <p:spPr>
          <a:xfrm>
            <a:off x="612648" y="468000"/>
            <a:ext cx="10963656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3.</a:t>
            </a: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辨析词义</a:t>
            </a:r>
            <a:endParaRPr lang="en-US" altLang="zh-CN" sz="2800" dirty="0"/>
          </a:p>
        </p:txBody>
      </p:sp>
      <p:sp>
        <p:nvSpPr>
          <p:cNvPr id="3" name="QB_7_BD.21_1#68db0b0e6?sp=1&amp;pid=8b1a25c35&amp;color=0,0,0&amp;vtp=1&amp;bbb=1"/>
          <p:cNvSpPr/>
          <p:nvPr/>
        </p:nvSpPr>
        <p:spPr>
          <a:xfrm>
            <a:off x="612648" y="1019761"/>
            <a:ext cx="10963656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（1）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爆发·暴发</a:t>
            </a:r>
            <a:endParaRPr lang="en-US" altLang="zh-CN" sz="2800" dirty="0"/>
          </a:p>
        </p:txBody>
      </p:sp>
      <p:pic>
        <p:nvPicPr>
          <p:cNvPr id="4" name="QB_7_BD.21_1#68db0b0e6?pid=8b1a25c35&amp;color=0,0,0&amp;tib=255,255,255&amp;iip=2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30968" y="1741312"/>
            <a:ext cx="192024" cy="1920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5" name="QB_7_BD.21_2#68db0b0e6?pid=8b1a25c35&amp;color=0,0,0&amp;vtp=1&amp;bbb=1&amp;hb=1"/>
          <p:cNvSpPr/>
          <p:nvPr/>
        </p:nvSpPr>
        <p:spPr>
          <a:xfrm>
            <a:off x="612648" y="1566369"/>
            <a:ext cx="10963656" cy="3276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300"/>
              </a:lnSpc>
            </a:pPr>
            <a:r>
              <a:rPr lang="en-US" altLang="zh-CN" sz="900" b="0" i="0" kern="0">
                <a:solidFill>
                  <a:srgbClr val="FFFFFF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辨析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二者都有突然发生之意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但是二者有很大区别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使用对象不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3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爆发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可以用于具体的事物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也可以用于抽象的事物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比如爆发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3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革命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爆发起义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为中性词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暴发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多用于人和具体事物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用于人时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3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常表示突然发财或得势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多含贬义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）。②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侧重点不同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爆发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指的是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3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某一种能量超过限值或者情绪超过一定限度而发生的迅猛动作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。“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暴发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3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侧重形容事件发生的突然性和不可预见性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100" dirty="0"/>
          </a:p>
        </p:txBody>
      </p:sp>
      <p:pic>
        <p:nvPicPr>
          <p:cNvPr id="6" name="QB_7_BD.21_2#68db0b0e6?pid=8b1a25c35&amp;color=0,0,0&amp;tib=255,255,255&amp;iip=3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30968" y="5056012"/>
            <a:ext cx="192024" cy="1920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7" name="QB_7_BD.21_3#68db0b0e6?pid=8b1a25c35&amp;color=0,0,0&amp;vtp=1&amp;bbb=1&amp;hb=1"/>
          <p:cNvSpPr/>
          <p:nvPr/>
        </p:nvSpPr>
        <p:spPr>
          <a:xfrm>
            <a:off x="612648" y="4881069"/>
            <a:ext cx="10963656" cy="1092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300"/>
              </a:lnSpc>
            </a:pPr>
            <a:r>
              <a:rPr lang="en-US" altLang="zh-CN" sz="900" b="0" i="0" kern="0">
                <a:solidFill>
                  <a:srgbClr val="FFFFFF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应用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很多网友认为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，太阳耀斑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意味着阳光变强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辐射增加，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3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要注意防晒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。这种说法没有依据。</a:t>
            </a:r>
            <a:endParaRPr lang="en-US" altLang="zh-CN" sz="100" dirty="0"/>
          </a:p>
        </p:txBody>
      </p:sp>
      <p:sp>
        <p:nvSpPr>
          <p:cNvPr id="8" name="QB_7_AN.22_1#68db0b0e6.blank?pid=8b1a25c35&amp;color=0,0,0&amp;vpa=18&amp;vtp=1&amp;bbb=1"/>
          <p:cNvSpPr/>
          <p:nvPr/>
        </p:nvSpPr>
        <p:spPr>
          <a:xfrm>
            <a:off x="5652166" y="4847160"/>
            <a:ext cx="973138" cy="5207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爆发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7_BD.23_1#9cc71d66d?sp=1&amp;pid=8b1a25c35&amp;color=0,0,0&amp;vtp=1&amp;bt=1&amp;bbb=1"/>
          <p:cNvSpPr/>
          <p:nvPr/>
        </p:nvSpPr>
        <p:spPr>
          <a:xfrm>
            <a:off x="612648" y="468000"/>
            <a:ext cx="10963656" cy="3238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（2）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目不忍视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·不忍卒读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vl="0" latinLnBrk="1">
              <a:lnSpc>
                <a:spcPts val="5100"/>
              </a:lnSpc>
            </a:pPr>
            <a:r>
              <a:rPr lang="en-US" altLang="zh-CN" sz="900" kern="0">
                <a:solidFill>
                  <a:srgbClr val="FFFFFF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辨析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二者都有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不忍心看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的意思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目不忍视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形容景象十分凄惨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vl="0" latinLnBrk="1">
              <a:lnSpc>
                <a:spcPts val="5100"/>
              </a:lnSpc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使人不忍心看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不忍卒读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不忍心读完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多形容文章悲惨动人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100">
              <a:solidFill>
                <a:prstClr val="black"/>
              </a:solidFill>
            </a:endParaRPr>
          </a:p>
          <a:p>
            <a:pPr lvl="0" latinLnBrk="1">
              <a:lnSpc>
                <a:spcPts val="5100"/>
              </a:lnSpc>
            </a:pPr>
            <a:r>
              <a:rPr lang="en-US" altLang="zh-CN" sz="900" kern="0">
                <a:solidFill>
                  <a:srgbClr val="FFFFFF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应用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看着那些被战争摧毁的家园和无辜受害的孩子们，他心如刀绞，</a:t>
            </a:r>
            <a:endParaRPr lang="en-US" altLang="zh-CN" sz="280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vl="0" latinLnBrk="1">
              <a:lnSpc>
                <a:spcPts val="5100"/>
              </a:lnSpc>
            </a:pP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  <p:pic>
        <p:nvPicPr>
          <p:cNvPr id="3" name="QB_7_BD.23_1#9cc71d66d?pid=8b1a25c35&amp;color=0,0,0&amp;tib=255,255,255&amp;iip=4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30968" y="1332108"/>
            <a:ext cx="192024" cy="1920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pic>
        <p:nvPicPr>
          <p:cNvPr id="5" name="QB_7_BD.23_2#9cc71d66d?pid=8b1a25c35&amp;color=0,0,0&amp;tib=255,255,255&amp;iip=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30968" y="2612268"/>
            <a:ext cx="192024" cy="1920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7" name="QB_7_AN.24_1#9cc71d66d.blank?pid=8b1a25c35&amp;color=0,0,0&amp;vpa=19&amp;vtp=1&amp;bbb=1"/>
          <p:cNvSpPr/>
          <p:nvPr/>
        </p:nvSpPr>
        <p:spPr>
          <a:xfrm>
            <a:off x="622967" y="3028320"/>
            <a:ext cx="1687513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目不忍视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25_1#ac6ee32c7?sp=1&amp;pid=dd2a22095&amp;color=0,0,0&amp;vtp=1&amp;bt=1&amp;bbb=1&amp;hb=1"/>
          <p:cNvSpPr/>
          <p:nvPr/>
        </p:nvSpPr>
        <p:spPr>
          <a:xfrm>
            <a:off x="612648" y="468000"/>
            <a:ext cx="10963656" cy="4533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4.</a:t>
            </a: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积累成语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请根据词义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，在横线上填写恰当的课内成语。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牺牲生命也在所不惜。陨，死亡。恤，顾虑。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②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用写文章来当作哭泣。长歌，引吭高歌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，这里指写文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章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。当，当作。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③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形容使人感受很深，震动很大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。④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：无论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受多少挫折都不退缩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，形容意志坚强。</a:t>
            </a:r>
            <a:endParaRPr lang="en-US" altLang="zh-CN" sz="2800" dirty="0"/>
          </a:p>
        </p:txBody>
      </p:sp>
      <p:sp>
        <p:nvSpPr>
          <p:cNvPr id="3" name="QB_6_AN.26_1#ac6ee32c7.blank?pid=dd2a22095&amp;color=0,0,0&amp;vpa=20&amp;vtp=1&amp;bbb=1"/>
          <p:cNvSpPr/>
          <p:nvPr/>
        </p:nvSpPr>
        <p:spPr>
          <a:xfrm>
            <a:off x="978566" y="1732920"/>
            <a:ext cx="1687513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殒身不恤</a:t>
            </a:r>
            <a:endParaRPr lang="en-US" altLang="zh-CN" sz="2800" dirty="0"/>
          </a:p>
        </p:txBody>
      </p:sp>
      <p:sp>
        <p:nvSpPr>
          <p:cNvPr id="4" name="QB_6_AN.27_1#ac6ee32c7.blank?pid=dd2a22095&amp;color=0,0,0&amp;vpa=21&amp;vtp=1&amp;bbb=1"/>
          <p:cNvSpPr/>
          <p:nvPr/>
        </p:nvSpPr>
        <p:spPr>
          <a:xfrm>
            <a:off x="978566" y="2380620"/>
            <a:ext cx="1687513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长歌当哭</a:t>
            </a:r>
            <a:endParaRPr lang="en-US" altLang="zh-CN" sz="2800" dirty="0"/>
          </a:p>
        </p:txBody>
      </p:sp>
      <p:sp>
        <p:nvSpPr>
          <p:cNvPr id="5" name="QB_6_AN.28_1#ac6ee32c7.blank?pid=dd2a22095&amp;color=0,0,0&amp;vpa=22&amp;vtp=1&amp;bbb=1"/>
          <p:cNvSpPr/>
          <p:nvPr/>
        </p:nvSpPr>
        <p:spPr>
          <a:xfrm>
            <a:off x="978566" y="3676020"/>
            <a:ext cx="1687513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惊心动魄</a:t>
            </a:r>
            <a:endParaRPr lang="en-US" altLang="zh-CN" sz="2800" dirty="0"/>
          </a:p>
        </p:txBody>
      </p:sp>
      <p:sp>
        <p:nvSpPr>
          <p:cNvPr id="6" name="QB_6_AN.29_1#ac6ee32c7.blank?pid=dd2a22095&amp;color=0,0,0&amp;vpa=23&amp;vtp=1&amp;bbb=1"/>
          <p:cNvSpPr/>
          <p:nvPr/>
        </p:nvSpPr>
        <p:spPr>
          <a:xfrm>
            <a:off x="8446167" y="3676020"/>
            <a:ext cx="1687513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百折不回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  <p:bldP spid="5" grpId="0" animBg="1" build="p"/>
      <p:bldP spid="6" grpId="0" animBg="1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30_1#588c58894?sp=1&amp;pid=dd2a22095&amp;color=0,0,0&amp;vtp=1&amp;bt=1&amp;bbb=1&amp;hb=1"/>
          <p:cNvSpPr/>
          <p:nvPr/>
        </p:nvSpPr>
        <p:spPr>
          <a:xfrm>
            <a:off x="612648" y="468000"/>
            <a:ext cx="10963656" cy="3886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5.</a:t>
            </a: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赏析反语的表达效果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第五节中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“中国军人的屠戮妇婴的伟绩，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八国联军的惩创学生的武功，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不幸全被这几缕血痕抹杀了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”运用了反语的修辞手法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，试简要分析其表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达效果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</a:t>
            </a:r>
            <a:endParaRPr lang="en-US" altLang="zh-CN" sz="2800" dirty="0"/>
          </a:p>
        </p:txBody>
      </p:sp>
      <p:sp>
        <p:nvSpPr>
          <p:cNvPr id="3" name="QB_6_AN.31_1#588c58894.blank?pid=dd2a22095&amp;color=0,0,0&amp;vpa=24&amp;vtp=1&amp;bbb=1&amp;hb=1"/>
          <p:cNvSpPr/>
          <p:nvPr/>
        </p:nvSpPr>
        <p:spPr>
          <a:xfrm>
            <a:off x="612648" y="3028320"/>
            <a:ext cx="10963656" cy="128016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latinLnBrk="1">
              <a:lnSpc>
                <a:spcPct val="150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 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伟绩”“武功”正话反说，用了反语的修辞手法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，揭露了杀人者的罪恶行径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，表达了作者万分悲痛的心情。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6#6ea74c5d3?pid=dd2a22095&amp;color=0,0,0&amp;vtp=1&amp;bt=1&amp;bbb=1&amp;hb=1"/>
          <p:cNvSpPr/>
          <p:nvPr/>
        </p:nvSpPr>
        <p:spPr>
          <a:xfrm>
            <a:off x="612648" y="468000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语用知识</a:t>
            </a:r>
            <a:endParaRPr lang="en-US" altLang="zh-CN" sz="2800" dirty="0"/>
          </a:p>
          <a:p>
            <a:pPr algn="ctr"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赏析反语的表达效果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反语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即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说反话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是一种带有强烈感情色彩的修辞手法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用和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本义相反的词语来表达本义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含有讽刺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嘲弄的意味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根据说话者的对象不同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说话者的感情不同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反语可分为讽刺反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语和风趣反语两类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运用反语可以揭露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批判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讽刺和嘲弄消极方面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增强语言的战斗力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可以鲜明地表示说话者的态度和立场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可以使语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言有变化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不死板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生动有趣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db303bed1?pid=27d0c9145&amp;color=0,173,163&amp;vtp=1&amp;bt=1&amp;bbb=1"/>
          <p:cNvSpPr/>
          <p:nvPr/>
        </p:nvSpPr>
        <p:spPr>
          <a:xfrm>
            <a:off x="612648" y="466344"/>
            <a:ext cx="10963656" cy="89103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32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单元目标</a:t>
            </a:r>
            <a:endParaRPr lang="en-US" altLang="zh-CN" sz="3200" dirty="0"/>
          </a:p>
        </p:txBody>
      </p:sp>
      <p:sp>
        <p:nvSpPr>
          <p:cNvPr id="3" name="P_3_BD#6d267cee8?pid=db303bed1&amp;color=0,0,0&amp;vtp=1&amp;bbb=1&amp;hb=1"/>
          <p:cNvSpPr/>
          <p:nvPr/>
        </p:nvSpPr>
        <p:spPr>
          <a:xfrm>
            <a:off x="612648" y="954024"/>
            <a:ext cx="10963656" cy="2590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1.学习中国革命传统作品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，深刻认识</a:t>
            </a:r>
            <a:r>
              <a:rPr lang="en-US" altLang="zh-CN" sz="2800" b="0" i="0" u="wavy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革命历程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，思考中国革命的意义，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理解革命文化的</a:t>
            </a:r>
            <a:r>
              <a:rPr lang="en-US" altLang="zh-CN" sz="2800" b="0" i="0" u="wavy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精神内涵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.把握作品的主要内容，理解作者表达的情感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，品析文中的典型人物形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象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，获得审美体验。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f98547765?pid=8306ac1c9&amp;color=0,0,0&amp;vtp=1&amp;bt=1&amp;bbb=1"/>
          <p:cNvSpPr/>
          <p:nvPr/>
        </p:nvSpPr>
        <p:spPr>
          <a:xfrm>
            <a:off x="612648" y="466344"/>
            <a:ext cx="10963656" cy="73152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600"/>
              </a:lnSpc>
            </a:pPr>
            <a:r>
              <a:rPr lang="en-US" altLang="zh-CN" sz="32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五、文意梳理</a:t>
            </a:r>
            <a:endParaRPr lang="en-US" altLang="zh-CN" sz="3200" dirty="0"/>
          </a:p>
        </p:txBody>
      </p:sp>
      <p:sp>
        <p:nvSpPr>
          <p:cNvPr id="3" name="QB_6_BD.32_1#ef74343a5?sp=1&amp;pid=f98547765&amp;color=0,0,0&amp;vtp=1&amp;bbb=1"/>
          <p:cNvSpPr/>
          <p:nvPr/>
        </p:nvSpPr>
        <p:spPr>
          <a:xfrm>
            <a:off x="612648" y="1174454"/>
            <a:ext cx="10963656" cy="635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1.</a:t>
            </a: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厘清结构</a:t>
            </a:r>
            <a:endParaRPr lang="en-US" altLang="zh-CN" sz="2800" dirty="0"/>
          </a:p>
        </p:txBody>
      </p:sp>
      <p:pic>
        <p:nvPicPr>
          <p:cNvPr id="4" name="QB_6_BD.32_2#ef74343a5?pid=f98547765&amp;color=0,0,0&amp;tib=255,255,255&amp;vip=25#26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130553" y="1879346"/>
            <a:ext cx="7047073" cy="4047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5" name="QB_6_AN.33_1#ef74343a5.blank?pid=f98547765&amp;color=0,0,0&amp;vpa=25&amp;vtp=1"/>
          <p:cNvSpPr/>
          <p:nvPr/>
        </p:nvSpPr>
        <p:spPr>
          <a:xfrm>
            <a:off x="6609143" y="3767479"/>
            <a:ext cx="1105423" cy="430790"/>
          </a:xfrm>
          <a:prstGeom prst="rect">
            <a:avLst/>
          </a:prstGeom>
          <a:noFill/>
        </p:spPr>
        <p:txBody>
          <a:bodyPr wrap="square" lIns="0" tIns="0" rIns="0" bIns="0" rtlCol="0" anchor="b"/>
          <a:lstStyle/>
          <a:p>
            <a:pPr algn="l" latinLnBrk="1"/>
            <a:r>
              <a:rPr lang="en-US" altLang="zh-CN" sz="21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详写遇难经过</a:t>
            </a:r>
            <a:endParaRPr lang="en-US" altLang="zh-CN" sz="2100" dirty="0"/>
          </a:p>
        </p:txBody>
      </p:sp>
      <p:sp>
        <p:nvSpPr>
          <p:cNvPr id="6" name="QB_6_AN.34_1#ef74343a5.blank?pid=f98547765&amp;color=0,0,0&amp;vpa=26&amp;vtp=1"/>
          <p:cNvSpPr/>
          <p:nvPr/>
        </p:nvSpPr>
        <p:spPr>
          <a:xfrm>
            <a:off x="6202737" y="4520982"/>
            <a:ext cx="1048526" cy="430790"/>
          </a:xfrm>
          <a:prstGeom prst="rect">
            <a:avLst/>
          </a:prstGeom>
          <a:noFill/>
        </p:spPr>
        <p:txBody>
          <a:bodyPr wrap="square" lIns="0" tIns="0" rIns="0" bIns="0" rtlCol="0" anchor="b"/>
          <a:lstStyle/>
          <a:p>
            <a:pPr algn="l" latinLnBrk="1"/>
            <a:r>
              <a:rPr lang="en-US" altLang="zh-CN" sz="21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劝诫徒手请愿</a:t>
            </a:r>
            <a:endParaRPr lang="en-US" altLang="zh-CN" sz="21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build="p"/>
      <p:bldP spid="6" grpId="0" animBg="1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35_1#1fe79ea49?sp=1&amp;pid=f98547765&amp;color=0,0,0&amp;vtp=1&amp;bt=1&amp;bbb=1"/>
          <p:cNvSpPr/>
          <p:nvPr/>
        </p:nvSpPr>
        <p:spPr>
          <a:xfrm>
            <a:off x="612648" y="468000"/>
            <a:ext cx="10963656" cy="635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2.</a:t>
            </a: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概括主旨</a:t>
            </a:r>
            <a:endParaRPr lang="en-US" altLang="zh-CN" sz="2800" dirty="0"/>
          </a:p>
        </p:txBody>
      </p:sp>
      <p:sp>
        <p:nvSpPr>
          <p:cNvPr id="3" name="QB_6_BD.35_2#1fe79ea49?sp=1&amp;pid=f98547765&amp;color=0,0,0&amp;vtp=1&amp;bbb=1&amp;hb=1"/>
          <p:cNvSpPr/>
          <p:nvPr/>
        </p:nvSpPr>
        <p:spPr>
          <a:xfrm>
            <a:off x="612648" y="1099391"/>
            <a:ext cx="10963656" cy="3238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本文以①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为线索，愤怒控诉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②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的暴行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痛斥③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的卑劣言论，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悼念以④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为代表的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“为了中国而死的中国的青年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”，赞颂革命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青年尤其是革命女性的斗争精神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，深刻总结惨案的教训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，激励人们在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革命道路上继续前行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  <p:sp>
        <p:nvSpPr>
          <p:cNvPr id="4" name="QB_6_AN.36_1#1fe79ea49.blank?pid=f98547765&amp;color=0,0,0&amp;vpa=27&amp;vtp=1&amp;bbb=1"/>
          <p:cNvSpPr/>
          <p:nvPr/>
        </p:nvSpPr>
        <p:spPr>
          <a:xfrm>
            <a:off x="2743867" y="1068911"/>
            <a:ext cx="5616575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痛斥反动派、悼念烈士的悲愤感情</a:t>
            </a:r>
            <a:endParaRPr lang="en-US" altLang="zh-CN" sz="2800" dirty="0"/>
          </a:p>
        </p:txBody>
      </p:sp>
      <p:sp>
        <p:nvSpPr>
          <p:cNvPr id="5" name="QB_6_AN.37_1#1fe79ea49.blank?pid=f98547765&amp;color=0,0,0&amp;vpa=28&amp;vtp=1&amp;bbb=1"/>
          <p:cNvSpPr/>
          <p:nvPr/>
        </p:nvSpPr>
        <p:spPr>
          <a:xfrm>
            <a:off x="978566" y="1716611"/>
            <a:ext cx="3830638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军阀政府屠戮爱国青年</a:t>
            </a:r>
            <a:endParaRPr lang="en-US" altLang="zh-CN" sz="2800" dirty="0"/>
          </a:p>
        </p:txBody>
      </p:sp>
      <p:sp>
        <p:nvSpPr>
          <p:cNvPr id="6" name="QB_6_AN.38_1#1fe79ea49.blank?pid=f98547765&amp;color=0,0,0&amp;vpa=29&amp;vtp=1&amp;bbb=1"/>
          <p:cNvSpPr/>
          <p:nvPr/>
        </p:nvSpPr>
        <p:spPr>
          <a:xfrm>
            <a:off x="7379367" y="1716611"/>
            <a:ext cx="1687513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无耻文人</a:t>
            </a:r>
            <a:endParaRPr lang="en-US" altLang="zh-CN" sz="2800" dirty="0"/>
          </a:p>
        </p:txBody>
      </p:sp>
      <p:sp>
        <p:nvSpPr>
          <p:cNvPr id="7" name="QB_6_AN.39_1#1fe79ea49.blank?pid=f98547765&amp;color=0,0,0&amp;vpa=30&amp;vtp=1&amp;bbb=1"/>
          <p:cNvSpPr/>
          <p:nvPr/>
        </p:nvSpPr>
        <p:spPr>
          <a:xfrm>
            <a:off x="2045367" y="2364311"/>
            <a:ext cx="1330325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刘和珍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5" grpId="0" animBg="1" build="p"/>
      <p:bldP spid="6" grpId="0" animBg="1" build="p"/>
      <p:bldP spid="7" grpId="0" animBg="1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b7deaa0cb.fixed?pid=6b7adbd6b&amp;color=0,173,163&amp;vtp=1&amp;bbb=1"/>
          <p:cNvSpPr/>
          <p:nvPr/>
        </p:nvSpPr>
        <p:spPr>
          <a:xfrm>
            <a:off x="1618488" y="2660904"/>
            <a:ext cx="8997696" cy="722376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 latinLnBrk="1">
              <a:lnSpc>
                <a:spcPts val="5000"/>
              </a:lnSpc>
            </a:pPr>
            <a:r>
              <a:rPr lang="en-US" altLang="zh-CN" sz="4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合作探究·提能力</a:t>
            </a:r>
            <a:endParaRPr lang="en-US" altLang="zh-CN" sz="4000" dirty="0"/>
          </a:p>
        </p:txBody>
      </p:sp>
      <p:sp>
        <p:nvSpPr>
          <p:cNvPr id="3" name="C_4#b7deaa0cb"/>
          <p:cNvSpPr/>
          <p:nvPr/>
        </p:nvSpPr>
        <p:spPr>
          <a:xfrm>
            <a:off x="1618488" y="3419856"/>
            <a:ext cx="8961120" cy="9144"/>
          </a:xfrm>
          <a:prstGeom prst="line">
            <a:avLst/>
          </a:prstGeom>
          <a:noFill/>
          <a:ln w="28575">
            <a:solidFill>
              <a:srgbClr val="00ADA3"/>
            </a:solidFill>
            <a:prstDash val="solid"/>
          </a:ln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ransition>
    <p:split dir="in"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5#1e4b9557d?pid=b7deaa0cb&amp;color=0,0,0&amp;vtp=1&amp;bt=1&amp;bbb=1&amp;hb=1"/>
          <p:cNvSpPr/>
          <p:nvPr/>
        </p:nvSpPr>
        <p:spPr>
          <a:xfrm>
            <a:off x="612648" y="468000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情境探究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惟独革命家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，无论他生或死，都能给大家以幸福。</a:t>
            </a:r>
            <a:endParaRPr lang="en-US" altLang="zh-CN" sz="2800" dirty="0"/>
          </a:p>
          <a:p>
            <a:pPr algn="r"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——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鲁迅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在苦难深重的旧中国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，中国青年勇担历史使命，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为捍卫国家正义，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蹈死不顾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，拆下自己的肋骨当火把，照亮了黑暗中的中国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，唤醒了愚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昧的民众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，推动了历史车轮向着光明前途前进。正值“五四”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青年节，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学校开展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“我是红色宣讲员”主题活动，请你围绕课文题目中的“记念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字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，讲述刘和珍的红色事迹，为刘和珍写一副挽联，以寄哀思。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316bb1282?pid=b7deaa0cb&amp;color=0,173,163&amp;vtp=1&amp;bt=1&amp;bbb=1"/>
          <p:cNvSpPr/>
          <p:nvPr/>
        </p:nvSpPr>
        <p:spPr>
          <a:xfrm>
            <a:off x="612648" y="466344"/>
            <a:ext cx="10963656" cy="1041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200"/>
              </a:lnSpc>
            </a:pPr>
            <a:r>
              <a:rPr lang="en-US" altLang="zh-CN" sz="3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任务一</a:t>
            </a:r>
            <a:r>
              <a:rPr lang="en-US" altLang="zh-CN" sz="3000" b="1" i="0" dirty="0">
                <a:solidFill>
                  <a:srgbClr val="00ADA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3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“记念”中走近人物</a:t>
            </a:r>
            <a:endParaRPr lang="en-US" altLang="zh-CN" sz="3000" dirty="0"/>
          </a:p>
        </p:txBody>
      </p:sp>
      <p:sp>
        <p:nvSpPr>
          <p:cNvPr id="3" name="QB_6_BD.62_1#6ed73ac36?sp=1&amp;pid=316bb1282&amp;color=0,0,0&amp;vtp=1&amp;bbb=1&amp;hb=1&amp;hltap=1"/>
          <p:cNvSpPr/>
          <p:nvPr/>
        </p:nvSpPr>
        <p:spPr>
          <a:xfrm>
            <a:off x="612648" y="1115647"/>
            <a:ext cx="10963656" cy="3886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文章写了刘和珍的哪些事迹？从中可以看出刘和珍是怎样的人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？请简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要分析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。（6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4" name="QB_6_AN.63_1#6ed73ac36?sp=1&amp;pid=316bb1282&amp;color=0,0,0&amp;vtp=1&amp;bbb=1&amp;hb=1&amp;hla=1"/>
          <p:cNvSpPr/>
          <p:nvPr/>
        </p:nvSpPr>
        <p:spPr>
          <a:xfrm>
            <a:off x="612648" y="2383107"/>
            <a:ext cx="10963656" cy="2590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预定“《莽原》全年”，体现其追求真理的品格。②“风潮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”领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袖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，体现其敢于反抗的品格。③虑及母校，体现其有远见、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有责任感。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④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府门喋血，体现其勇敢坚强、敢于抗争的品格。（每点2分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，答出三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点即可）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62_1#9ee56a091?sp=1&amp;pid=316bb1282&amp;color=0,0,0&amp;vtp=1&amp;bt=1&amp;bbb=1&amp;hb=1&amp;hltap=1"/>
          <p:cNvSpPr/>
          <p:nvPr/>
        </p:nvSpPr>
        <p:spPr>
          <a:xfrm>
            <a:off x="612648" y="468000"/>
            <a:ext cx="10963656" cy="4533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本文除了写刘和珍，还写了哪些人？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表现了作者怎样的态度和情感？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请简要分析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。（6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6_AN.63_1#9ee56a091?sp=1&amp;pid=316bb1282&amp;color=0,0,0&amp;vtp=1&amp;bt=1&amp;bbb=1&amp;hb=1&amp;hla=1"/>
          <p:cNvSpPr/>
          <p:nvPr/>
        </p:nvSpPr>
        <p:spPr>
          <a:xfrm>
            <a:off x="612648" y="1735460"/>
            <a:ext cx="10963656" cy="3238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一类是爱国青年，如：沉勇而友爱的杨德群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、沉勇而友爱的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张静淑等请愿的猛士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。作者表达了对其沉痛的悼念、高度的敬佩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。②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第二类是反动势力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，包括段祺瑞执政府、流言家等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，作者对其表达了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深深的厌恶和痛恨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。③第三类是处在中间状态的所谓“庸人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”，作者对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其表达了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“哀其不幸，怒其不争”的态度。（每点2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62_1#c85bd23f6?sp=1&amp;pid=316bb1282&amp;color=0,0,0&amp;vtp=1&amp;bt=1&amp;bbb=1&amp;hb=1&amp;hltap=1"/>
          <p:cNvSpPr/>
          <p:nvPr/>
        </p:nvSpPr>
        <p:spPr>
          <a:xfrm>
            <a:off x="612648" y="468000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文中的“中国人”“庸人”“无恶意的闲人”“苟活者”和“真的猛士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”分别指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代什么人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？（5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6_AN.63_1#c85bd23f6?sp=1&amp;pid=316bb1282&amp;color=0,0,0&amp;vtp=1&amp;bt=1&amp;bbb=1&amp;hb=1&amp;hla=1"/>
          <p:cNvSpPr/>
          <p:nvPr/>
        </p:nvSpPr>
        <p:spPr>
          <a:xfrm>
            <a:off x="612648" y="1738000"/>
            <a:ext cx="10963656" cy="3886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“中国人”指所有的中国人。②“庸人”指平庸之人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。他们对反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动派的暴行有所不满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，对烈士的死难有所哀痛，但是他们不敢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“直面惨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淡的人生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”，不敢“正视淋漓的鲜血”，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他们特别容易忘却历史的教训，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他们的苟且偷生在客观上起着维持这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“似人非人的世界”的作用。③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“无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恶意的闲人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”指一般庸俗的市民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。这种人尽管在政治上同反动派及学者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文人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（“有恶意的闲人”）有着根本的区别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，但是他们对世界的态度极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63_1#c85bd23f6?sp=1&amp;pid=316bb1282&amp;color=0,0,0&amp;vtp=1&amp;bt=1&amp;bbb=1&amp;hb=1&amp;hltap=1"/>
          <p:cNvSpPr/>
          <p:nvPr/>
        </p:nvSpPr>
        <p:spPr>
          <a:xfrm>
            <a:off x="612648" y="468000"/>
            <a:ext cx="10963656" cy="2590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6_AN.62_1#c85bd23f6?sp=1&amp;pid=316bb1282&amp;color=0,0,0&amp;vtp=1&amp;bt=1&amp;bbb=1&amp;hb=1&amp;hla=1"/>
          <p:cNvSpPr/>
          <p:nvPr/>
        </p:nvSpPr>
        <p:spPr>
          <a:xfrm>
            <a:off x="612648" y="442600"/>
            <a:ext cx="10963656" cy="2590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端冷漠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，甚至把烈士的鲜血当作他们茶余饭后的谈资。对这种人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，作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者几乎不抱希望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。④“苟活者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”指有一定的是非观念但还没有行动起来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觉醒）的人们。⑤“真的猛士”指“敢于直面惨淡的人生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,敢于正视淋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漓的鲜血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”的人。（每点1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62_1#900b4d9c3?sp=1&amp;pid=316bb1282&amp;color=0,0,0&amp;vtp=1&amp;bt=1&amp;bbb=1&amp;hb=1&amp;hltap=1"/>
          <p:cNvSpPr/>
          <p:nvPr/>
        </p:nvSpPr>
        <p:spPr>
          <a:xfrm>
            <a:off x="612648" y="468000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4.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本文是一篇以写人记事为主的纪念性散文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。作者没有详写刘和珍的生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平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，也没有详写惨案本身，但是其中的人物形象仍然富有个性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。作者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是如何写出人物的个性的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？请简要分析。（6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6_AN.63_1#900b4d9c3?sp=1&amp;pid=316bb1282&amp;color=0,0,0&amp;vtp=1&amp;bt=1&amp;bbb=1&amp;hb=1&amp;hla=1"/>
          <p:cNvSpPr/>
          <p:nvPr/>
        </p:nvSpPr>
        <p:spPr>
          <a:xfrm>
            <a:off x="612648" y="2375540"/>
            <a:ext cx="10963656" cy="3238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选取有意义的小事来表现人物。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如写刘和珍在生活艰难时，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毅然预定了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《莽原》全年，表现了她追求真理、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自强上进的形象特点。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②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善于抓住细节来抒发感慨。如反复强调刘和珍“微笑着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”“态度很温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和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”，表现了她善良、平和的形象特点。③运用反衬手法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。如用反动派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的凶残和反动文人的卑劣反衬刘和珍的善良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、可爱。（每点2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62_1#1646f76f0?sp=1&amp;pid=316bb1282&amp;color=0,0,0&amp;vtp=1&amp;bt=1&amp;bbb=1&amp;hb=1&amp;hltap=1"/>
          <p:cNvSpPr/>
          <p:nvPr/>
        </p:nvSpPr>
        <p:spPr>
          <a:xfrm>
            <a:off x="612648" y="468000"/>
            <a:ext cx="10963656" cy="5715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5.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作者为何反复写刘和珍“微笑着”和“态度很温和”?请简要分析。（5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6_AN.63_1#1646f76f0?sp=1&amp;pid=316bb1282&amp;color=0,0,0&amp;vtp=1&amp;bt=1&amp;bbb=1&amp;hb=1&amp;hla=1"/>
          <p:cNvSpPr/>
          <p:nvPr/>
        </p:nvSpPr>
        <p:spPr>
          <a:xfrm>
            <a:off x="612648" y="1078299"/>
            <a:ext cx="10963656" cy="5080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为下文写刘和珍被反动统治者残忍杀害进行铺垫。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②丰富人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物形象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。“微笑着”“态度很温和”与上文刘和珍不畏强暴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、敢于斗争的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精神及下文关心母校前途的责任感对照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,说明了刘和珍立场坚定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、爱憎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分明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。③揭露反动统治者以及所谓学者文人凶残卑劣的行径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。刘和珍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这样一位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“始终微笑着”的和蔼可亲的爱国女青年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,却被反动统治者诬蔑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为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“暴徒”并杀害。④激起人民群众对反动统治者镇压革命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、屠杀爱国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青年的罪行的愤慨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。⑤给读者留下深刻的印象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,表达作者对刘和珍的悼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念之情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。（每点1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3_BD#6d267cee8?pid=db303bed1&amp;color=0,0,0&amp;mp=1&amp;vtp=1&amp;bt=1&amp;bbb=1&amp;hb=1"/>
          <p:cNvSpPr/>
          <p:nvPr/>
        </p:nvSpPr>
        <p:spPr>
          <a:xfrm>
            <a:off x="612648" y="468000"/>
            <a:ext cx="10963656" cy="3238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.了解</a:t>
            </a:r>
            <a:r>
              <a:rPr lang="en-US" altLang="zh-CN" sz="2800" b="0" i="0" u="wavy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纪实作品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和</a:t>
            </a:r>
            <a:r>
              <a:rPr lang="en-US" altLang="zh-CN" sz="2800" b="0" i="0" u="wavy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虚构作品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各自的特点和表现手法，欣赏作家</a:t>
            </a:r>
            <a:r>
              <a:rPr lang="en-US" altLang="zh-CN" sz="2800" b="0" i="0" u="wavy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塑造艺术</a:t>
            </a:r>
            <a:endParaRPr lang="en-US" altLang="zh-CN" sz="2800" b="0" i="0" u="wavy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u="wavy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形象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的深刻功力和富有个性的</a:t>
            </a:r>
            <a:r>
              <a:rPr lang="en-US" altLang="zh-CN" sz="2800" b="0" i="0" u="wavy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创作风格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4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.从艺术形象中获得熏陶与感染，汲取人生营养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，激发奋发向上的精神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力量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，坚定继承和发扬革命传统的志向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，形成</a:t>
            </a:r>
            <a:r>
              <a:rPr lang="en-US" altLang="zh-CN" sz="2800" b="0" i="0" u="wavy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正确的世界观、人生观</a:t>
            </a:r>
            <a:endParaRPr lang="en-US" altLang="zh-CN" sz="2800" b="0" i="0" u="wavy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u="wavy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和价值观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62970b59b?pid=b7deaa0cb&amp;color=0,173,163&amp;vtp=1&amp;bt=1&amp;bbb=1"/>
          <p:cNvSpPr/>
          <p:nvPr/>
        </p:nvSpPr>
        <p:spPr>
          <a:xfrm>
            <a:off x="612648" y="466344"/>
            <a:ext cx="10963656" cy="1041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200"/>
              </a:lnSpc>
            </a:pPr>
            <a:r>
              <a:rPr lang="en-US" altLang="zh-CN" sz="3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任务二</a:t>
            </a:r>
            <a:r>
              <a:rPr lang="en-US" altLang="zh-CN" sz="3000" b="1" i="0" dirty="0">
                <a:solidFill>
                  <a:srgbClr val="00ADA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3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“记念”中体会悲愤</a:t>
            </a:r>
            <a:endParaRPr lang="en-US" altLang="zh-CN" sz="3000" dirty="0"/>
          </a:p>
        </p:txBody>
      </p:sp>
      <p:sp>
        <p:nvSpPr>
          <p:cNvPr id="3" name="QB_6_BD.62_1#7c044ffbb?sp=1&amp;pid=62970b59b&amp;color=0,0,0&amp;vtp=1&amp;bbb=1&amp;hb=1&amp;hltap=1"/>
          <p:cNvSpPr/>
          <p:nvPr/>
        </p:nvSpPr>
        <p:spPr>
          <a:xfrm>
            <a:off x="612648" y="1115647"/>
            <a:ext cx="10963656" cy="4533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6.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鲁迅说：“真的猛士，敢于直面惨淡的人生，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敢于正视淋漓的鲜血。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这是怎样的哀痛者和幸福者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？”作者为什么既说他们是“哀痛者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”又说他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们是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“幸福者”？（4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4" name="QB_6_AN.63_1#7c044ffbb?sp=1&amp;pid=62970b59b&amp;color=0,0,0&amp;vtp=1&amp;bbb=1&amp;hb=1&amp;hla=1"/>
          <p:cNvSpPr/>
          <p:nvPr/>
        </p:nvSpPr>
        <p:spPr>
          <a:xfrm>
            <a:off x="612648" y="3023187"/>
            <a:ext cx="10963656" cy="2590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他们不回避残酷的现实，不逃避凶残的斗争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，不惧怕血腥的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屠杀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，不吝惜捐躯牺牲；②他们为国家和民族的前途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、人民的悲惨命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运而哀痛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，以挽救祖国和民族为己任，以勇往直前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、奋斗献身为最大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的幸福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。（每点2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6_BD.62_1#1810de8fe?pid=62970b59b&amp;color=0,0,0&amp;vtp=1&amp;bt=1&amp;bbb=1"/>
          <p:cNvSpPr/>
          <p:nvPr/>
        </p:nvSpPr>
        <p:spPr>
          <a:xfrm>
            <a:off x="612648" y="468000"/>
            <a:ext cx="10963656" cy="635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7.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请结合课文内容，分析下列语句的深刻含意。（16分）</a:t>
            </a:r>
            <a:endParaRPr lang="en-US" altLang="zh-CN" sz="2800" dirty="0"/>
          </a:p>
        </p:txBody>
      </p:sp>
      <p:sp>
        <p:nvSpPr>
          <p:cNvPr id="3" name="QB_7_BD.63_1#6084976bc?sp=1&amp;pid=1810de8fe&amp;color=0,0,0&amp;vtp=1&amp;bbb=1&amp;hb=1&amp;hltap=1"/>
          <p:cNvSpPr/>
          <p:nvPr/>
        </p:nvSpPr>
        <p:spPr>
          <a:xfrm>
            <a:off x="612648" y="1099391"/>
            <a:ext cx="10963656" cy="3886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（1）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我向来是不惮以最坏的恶意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来推测中国人的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然而我还不料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也不信竟会下劣凶残到这地步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。（4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4" name="QB_7_AN.64_1#6084976bc?sp=1&amp;pid=1810de8fe&amp;color=0,0,0&amp;vtp=1&amp;bbb=1&amp;hb=1&amp;hla=1"/>
          <p:cNvSpPr/>
          <p:nvPr/>
        </p:nvSpPr>
        <p:spPr>
          <a:xfrm>
            <a:off x="612648" y="2366851"/>
            <a:ext cx="10963656" cy="2590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“向来”一词强调了这种认识的深刻性和一贯性。②“不料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”和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不信”，说明现实的黑暗远远超出了作者的想象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，从而突出了段祺瑞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执政府杀害爱国青年的极端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“下劣凶残”。（每点2分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，抓住重点词语分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析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意思对即可）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7_BD.62_1#85688c3a5?sp=1&amp;pid=1810de8fe&amp;color=0,0,0&amp;vtp=1&amp;bt=1&amp;bbb=1&amp;hb=1&amp;hltap=1"/>
          <p:cNvSpPr/>
          <p:nvPr/>
        </p:nvSpPr>
        <p:spPr>
          <a:xfrm>
            <a:off x="612648" y="468000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（2）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人类的血战前行的历史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正如煤的形成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当时用大量的木材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结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果却只是一小块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但请愿是不在其中的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更何况是徒手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。（6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7_AN.63_1#85688c3a5?sp=1&amp;pid=1810de8fe&amp;color=0,0,0&amp;vtp=1&amp;bt=1&amp;bbb=1&amp;hb=1&amp;hla=1"/>
          <p:cNvSpPr/>
          <p:nvPr/>
        </p:nvSpPr>
        <p:spPr>
          <a:xfrm>
            <a:off x="612648" y="1735460"/>
            <a:ext cx="10963656" cy="3886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作者将人类的血战前行的历史比作煤的形成；用“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大量的木材”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比喻代价巨大的流血斗争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；木材变成煤要付出很大代价，那么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，人类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前行也需要做出很大牺牲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。②“但请愿是不在其中的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”，表明向反动派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请愿难以换来人类历史的前行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请愿不是一种行之有效的斗争方式，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因而没有必要为请愿流血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。③在作者看来，应当集中革命力量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，以有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限的代价去换取更大的胜利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，不要做无谓的牺牲。（每点2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7_BD.62_1#5985ec20f?sp=1&amp;pid=1810de8fe&amp;color=0,0,0&amp;vtp=1&amp;bt=1&amp;bbb=1&amp;hb=1&amp;hltap=1"/>
          <p:cNvSpPr/>
          <p:nvPr/>
        </p:nvSpPr>
        <p:spPr>
          <a:xfrm>
            <a:off x="612648" y="468000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（3）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苟活者在淡红的血色中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会依稀看见微茫的希望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真的猛士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将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更奋然而前行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。（6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7_AN.63_1#5985ec20f?sp=1&amp;pid=1810de8fe&amp;color=0,0,0&amp;vtp=1&amp;bt=1&amp;bbb=1&amp;hb=1&amp;hla=1"/>
          <p:cNvSpPr/>
          <p:nvPr/>
        </p:nvSpPr>
        <p:spPr>
          <a:xfrm>
            <a:off x="612648" y="1735460"/>
            <a:ext cx="10963656" cy="3886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一般的民众，会从中国女子的英勇斗争、相互救助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、殒身不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恤的事实中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，多少看到一些改变黑暗现实的希望；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而真正的革命者，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将因受到激励而更加奋勇前进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。②会有越来越多的人看到希望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，奋然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前行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，希望虽然“微茫”，但“真的猛士”将越来越多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，先驱者的精神将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激励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、鼓舞他们更加坚定地斗争、前进。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③这是从烈士死难对于将来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的影响的角度高度评价其牺牲的意义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。（每点2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6#65e7b341c?pid=62970b59b&amp;color=0,0,0&amp;vtp=1&amp;bt=1&amp;bbb=1&amp;hb=1"/>
          <p:cNvSpPr/>
          <p:nvPr/>
        </p:nvSpPr>
        <p:spPr>
          <a:xfrm>
            <a:off x="612648" y="468000"/>
            <a:ext cx="10963656" cy="3238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素养必备</a:t>
            </a:r>
            <a:endParaRPr lang="en-US" altLang="zh-CN" sz="2800" dirty="0"/>
          </a:p>
          <a:p>
            <a:pPr algn="ctr"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理解文中重要词语的含义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一个词语一般有两种意义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一是本义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即词典上的含义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二是语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境义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即词语在语境中所具有的临时意义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高考主要考查语境义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理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解词语含义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一借三看四联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_6_BD#65e7b341c?pid=62970b59b&amp;color=0,0,0&amp;mp=1&amp;tib=255,255,255&amp;vtp=1&amp;bt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221103" y="1474724"/>
            <a:ext cx="4407408" cy="5294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pic>
        <p:nvPicPr>
          <p:cNvPr id="3" name="P_6_BD#65e7b341c?pid=62970b59b&amp;color=0,0,0&amp;mp=1&amp;tib=255,255,255&amp;vtp=1&amp;bt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095500" y="520700"/>
            <a:ext cx="5559425" cy="9537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</p:spTree>
  </p:cSld>
  <p:clrMapOvr>
    <a:masterClrMapping/>
  </p:clrMapOvr>
  <p:transition>
    <p:split dir="in"/>
  </p:transition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_6_BD#65e7b341c?pid=62970b59b&amp;color=0,0,0&amp;mp=1&amp;tib=255,255,255&amp;vtp=1&amp;bt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12648" y="466344"/>
            <a:ext cx="8165592" cy="57058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</p:spTree>
  </p:cSld>
  <p:clrMapOvr>
    <a:masterClrMapping/>
  </p:clrMapOvr>
  <p:transition>
    <p:split dir="in"/>
  </p:transition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50_1#81118abe5?sp=1&amp;pid=62970b59b&amp;color=0,0,0&amp;mp=1&amp;vtp=1&amp;bt=1&amp;bbb=1&amp;hb=1"/>
          <p:cNvSpPr/>
          <p:nvPr/>
        </p:nvSpPr>
        <p:spPr>
          <a:xfrm>
            <a:off x="612648" y="468000"/>
            <a:ext cx="10963656" cy="1092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3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8.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文中写了一些看似矛盾的话，其原因是什么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？体现了作者怎样的情感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3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变化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？请完成表格。（8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</p:txBody>
      </p:sp>
      <p:graphicFrame>
        <p:nvGraphicFramePr>
          <p:cNvPr id="37" name="QB_6_BD.50_2#81118abe5?colgroup=5,14,9&amp;pid=62970b59b&amp;color=0,0,0&amp;mp=1&amp;vtp=1&amp;bbb=1&amp;hb=1"/>
          <p:cNvGraphicFramePr>
            <a:graphicFrameLocks noGrp="1"/>
          </p:cNvGraphicFramePr>
          <p:nvPr/>
        </p:nvGraphicFramePr>
        <p:xfrm>
          <a:off x="612648" y="1689743"/>
          <a:ext cx="10936224" cy="4219989"/>
        </p:xfrm>
        <a:graphic>
          <a:graphicData uri="http://schemas.openxmlformats.org/drawingml/2006/table">
            <a:tbl>
              <a:tblPr/>
              <a:tblGrid>
                <a:gridCol w="2185416"/>
                <a:gridCol w="5257800"/>
                <a:gridCol w="3493008"/>
              </a:tblGrid>
              <a:tr h="497769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100"/>
                        </a:lnSpc>
                      </a:pPr>
                      <a:r>
                        <a:rPr lang="en-US" altLang="zh-CN" sz="28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句子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100"/>
                        </a:lnSpc>
                      </a:pPr>
                      <a:r>
                        <a:rPr lang="en-US" altLang="zh-CN" sz="28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原因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100"/>
                        </a:lnSpc>
                      </a:pPr>
                      <a:r>
                        <a:rPr lang="en-US" altLang="zh-CN" sz="28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情感变化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67406"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43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“有写一点东</a:t>
                      </a:r>
                      <a:endParaRPr lang="en-US" altLang="zh-CN" sz="28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西的必要</a:t>
                      </a: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”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4300"/>
                        </a:lnSpc>
                      </a:pP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纪念烈士</a:t>
                      </a:r>
                      <a:r>
                        <a:rPr lang="en-US" altLang="zh-CN" sz="28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揭露段祺瑞执政府的</a:t>
                      </a:r>
                      <a:endParaRPr lang="en-US" altLang="zh-CN" sz="28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罪行</a:t>
                      </a:r>
                      <a:r>
                        <a:rPr lang="en-US" altLang="zh-CN" sz="2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痛斥反动文人的卑劣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0" indent="0" algn="ctr" latinLnBrk="1" hangingPunct="0">
                        <a:lnSpc>
                          <a:spcPts val="43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④</a:t>
                      </a:r>
                      <a:r>
                        <a:rPr lang="en-US" altLang="zh-CN" sz="2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</a:t>
                      </a:r>
                      <a:endParaRPr lang="en-US" altLang="zh-CN" sz="280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indent="0" algn="ctr" latinLnBrk="1" hangingPunct="0">
                        <a:lnSpc>
                          <a:spcPts val="43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↓</a:t>
                      </a:r>
                      <a:endParaRPr lang="en-US" altLang="zh-CN" sz="28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54814"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“可是我实在</a:t>
                      </a:r>
                      <a:endParaRPr lang="en-US" altLang="zh-CN" sz="28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无话可说</a:t>
                      </a: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”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①</a:t>
                      </a: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_________________________</a:t>
                      </a:r>
                      <a:endParaRPr lang="en-US" altLang="zh-CN" sz="280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____________________________</a:t>
                      </a:r>
                      <a:endParaRPr lang="en-US" altLang="zh-CN" sz="280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____________________________</a:t>
                      </a:r>
                      <a:endParaRPr lang="en-US" altLang="zh-CN" sz="280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4200"/>
                        </a:lnSpc>
                      </a:pPr>
                      <a:r>
                        <a:rPr lang="en-US" altLang="zh-CN" sz="12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______________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QB_6_AN.55_1#81118abe5.blank?pid=62970b59b&amp;color=0,0,0&amp;mp=1&amp;vpa=34&amp;vtp=1&amp;bbb=1&amp;hb=1"/>
          <p:cNvSpPr/>
          <p:nvPr/>
        </p:nvSpPr>
        <p:spPr>
          <a:xfrm>
            <a:off x="9102208" y="3444061"/>
            <a:ext cx="1845192" cy="49294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latinLnBrk="1">
              <a:lnSpc>
                <a:spcPct val="130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悲痛（1分）</a:t>
            </a:r>
            <a:endParaRPr lang="en-US" altLang="zh-CN" sz="2800" dirty="0"/>
          </a:p>
        </p:txBody>
      </p:sp>
      <p:sp>
        <p:nvSpPr>
          <p:cNvPr id="5" name="QB_6_AN.51_1#81118abe5.blank?pid=62970b59b&amp;color=0,0,0&amp;mp=1&amp;vpa=31&amp;vtp=1&amp;bbb=1&amp;hb=1"/>
          <p:cNvSpPr/>
          <p:nvPr/>
        </p:nvSpPr>
        <p:spPr>
          <a:xfrm>
            <a:off x="2870064" y="3687388"/>
            <a:ext cx="5003936" cy="213768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latinLnBrk="1">
              <a:lnSpc>
                <a:spcPct val="127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烈士的牺牲使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我” 极度悲痛，学者文人的阴险论调使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“我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”非常愤怒。这是个非人间的社会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（2分）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5" grpId="0" animBg="1" build="p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8" name="QB_6_BD.52_1#81118abe5?colgroup=5,14,9&amp;pid=62970b59b&amp;color=0,0,0&amp;mp=1&amp;vtp=1&amp;bt=1&amp;bbb=1&amp;hb=1"/>
          <p:cNvGraphicFramePr>
            <a:graphicFrameLocks noGrp="1"/>
          </p:cNvGraphicFramePr>
          <p:nvPr/>
        </p:nvGraphicFramePr>
        <p:xfrm>
          <a:off x="612648" y="466344"/>
          <a:ext cx="10936224" cy="3950526"/>
        </p:xfrm>
        <a:graphic>
          <a:graphicData uri="http://schemas.openxmlformats.org/drawingml/2006/table">
            <a:tbl>
              <a:tblPr/>
              <a:tblGrid>
                <a:gridCol w="2185416"/>
                <a:gridCol w="5257800"/>
                <a:gridCol w="3493008"/>
              </a:tblGrid>
              <a:tr h="618236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300"/>
                        </a:lnSpc>
                      </a:pPr>
                      <a:r>
                        <a:rPr lang="en-US" altLang="zh-CN" sz="28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句子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300"/>
                        </a:lnSpc>
                      </a:pPr>
                      <a:r>
                        <a:rPr lang="en-US" altLang="zh-CN" sz="28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原因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300"/>
                        </a:lnSpc>
                      </a:pPr>
                      <a:r>
                        <a:rPr lang="en-US" altLang="zh-CN" sz="28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情感变化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27708"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②</a:t>
                      </a: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</a:t>
                      </a:r>
                      <a:endParaRPr lang="en-US" altLang="zh-CN" sz="280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</a:t>
                      </a:r>
                      <a:endParaRPr lang="en-US" altLang="zh-CN" sz="280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4200"/>
                        </a:lnSpc>
                      </a:pPr>
                      <a:r>
                        <a:rPr lang="en-US" altLang="zh-CN" sz="12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__________________________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“惨象</a:t>
                      </a:r>
                      <a:r>
                        <a:rPr lang="en-US" altLang="zh-CN" sz="2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已使我目不忍视了</a:t>
                      </a:r>
                      <a:r>
                        <a:rPr lang="en-US" altLang="zh-CN" sz="28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；</a:t>
                      </a: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流</a:t>
                      </a:r>
                      <a:endParaRPr lang="en-US" altLang="zh-CN" sz="28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言</a:t>
                      </a:r>
                      <a:r>
                        <a:rPr lang="en-US" altLang="zh-CN" sz="2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尤使我耳不忍闻”</a:t>
                      </a:r>
                      <a:r>
                        <a:rPr lang="en-US" altLang="zh-CN" sz="2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“我</a:t>
                      </a: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”只能</a:t>
                      </a:r>
                      <a:endParaRPr lang="en-US" altLang="zh-CN" sz="28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“</a:t>
                      </a: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沉默”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0">
                        <a:lnSpc>
                          <a:spcPts val="44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kumimoji="0" lang="en-US" altLang="zh-CN" sz="2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愤怒</a:t>
                      </a:r>
                      <a:endParaRPr kumimoji="0" lang="en-US" altLang="zh-CN" sz="12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1" hangingPunct="0">
                        <a:lnSpc>
                          <a:spcPts val="44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kumimoji="0" lang="en-US" altLang="zh-CN" sz="2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↓</a:t>
                      </a:r>
                      <a:endParaRPr kumimoji="0" lang="en-US" altLang="zh-CN" sz="2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1" hangingPunct="0">
                        <a:lnSpc>
                          <a:spcPts val="44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kumimoji="0" lang="en-US" altLang="zh-CN" sz="2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⑤</a:t>
                      </a:r>
                      <a:r>
                        <a:rPr kumimoji="0" lang="en-US" altLang="zh-CN" sz="2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________________</a:t>
                      </a:r>
                      <a:endParaRPr kumimoji="0" lang="en-US" altLang="zh-CN" sz="2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</a:txBody>
                  <a:tcPr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1172972"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“呜呼</a:t>
                      </a:r>
                      <a:r>
                        <a:rPr lang="en-US" altLang="zh-CN" sz="28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我说</a:t>
                      </a:r>
                      <a:endParaRPr lang="en-US" altLang="zh-CN" sz="28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不出话</a:t>
                      </a: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”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③</a:t>
                      </a: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_________________________</a:t>
                      </a:r>
                      <a:endParaRPr lang="en-US" altLang="zh-CN" sz="280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____________________________</a:t>
                      </a:r>
                      <a:endParaRPr lang="en-US" altLang="zh-CN" sz="280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_______________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cPr/>
                </a:tc>
              </a:tr>
            </a:tbl>
          </a:graphicData>
        </a:graphic>
      </p:graphicFrame>
      <p:sp>
        <p:nvSpPr>
          <p:cNvPr id="2" name="QB_6_AN.54_1#81118abe5.blank?pid=62970b59b&amp;color=0,0,0&amp;mp=1&amp;vpa=33&amp;vtp=1&amp;bbb=1&amp;hb=1"/>
          <p:cNvSpPr/>
          <p:nvPr/>
        </p:nvSpPr>
        <p:spPr>
          <a:xfrm>
            <a:off x="612648" y="1088772"/>
            <a:ext cx="2062819" cy="166389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latinLnBrk="1">
              <a:lnSpc>
                <a:spcPct val="130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“我还有什么话可说呢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？”（2分）</a:t>
            </a:r>
            <a:endParaRPr lang="en-US" altLang="zh-CN" sz="2800" dirty="0"/>
          </a:p>
        </p:txBody>
      </p:sp>
      <p:sp>
        <p:nvSpPr>
          <p:cNvPr id="7" name="QB_6_AN.53_1#81118abe5.blank?pid=62970b59b&amp;color=0,0,0&amp;mp=1&amp;vpa=32&amp;vtp=1&amp;bbb=1&amp;hb=1"/>
          <p:cNvSpPr/>
          <p:nvPr/>
        </p:nvSpPr>
        <p:spPr>
          <a:xfrm>
            <a:off x="2870200" y="2752662"/>
            <a:ext cx="5130800" cy="1664208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latinLnBrk="1">
              <a:lnSpc>
                <a:spcPct val="130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我”极度悲痛、愤怒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，没有更好的办法来纪念这些为国而死的青年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（2分）</a:t>
            </a:r>
            <a:endParaRPr lang="en-US" altLang="zh-CN" sz="2800" dirty="0"/>
          </a:p>
        </p:txBody>
      </p:sp>
      <p:sp>
        <p:nvSpPr>
          <p:cNvPr id="8" name="QB_6_AN.56_1#81118abe5.blank?pid=62970b59b&amp;color=0,0,0&amp;mp=1&amp;vpa=35&amp;vtp=1&amp;bbb=1"/>
          <p:cNvSpPr/>
          <p:nvPr/>
        </p:nvSpPr>
        <p:spPr>
          <a:xfrm>
            <a:off x="8459597" y="2220733"/>
            <a:ext cx="2936875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出离愤怒（1分）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  <p:bldP spid="7" grpId="0" animBg="1" build="p"/>
      <p:bldP spid="8" grpId="0" animBg="1" build="p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62_1#fa12fc05f?sp=1&amp;pid=62970b59b&amp;color=0,0,0&amp;vtp=1&amp;bt=1&amp;bbb=1&amp;hb=1&amp;hltap=1"/>
          <p:cNvSpPr/>
          <p:nvPr/>
        </p:nvSpPr>
        <p:spPr>
          <a:xfrm>
            <a:off x="612648" y="468000"/>
            <a:ext cx="10963656" cy="5715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9.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文中是怎样综合运用记叙、议论、抒情等表达方式的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？请以第三至五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节为例进行分析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。（4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6_AN.63_1#fa12fc05f?sp=1&amp;pid=62970b59b&amp;color=0,0,0&amp;vtp=1&amp;bt=1&amp;bbb=1&amp;hb=1&amp;hla=1"/>
          <p:cNvSpPr/>
          <p:nvPr/>
        </p:nvSpPr>
        <p:spPr>
          <a:xfrm>
            <a:off x="612648" y="1701297"/>
            <a:ext cx="10963656" cy="4445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这三节，记叙、议论、抒情，交错融贯又各有所重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，感情起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伏回荡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，激昂而又深沉。②第三节以刘和珍与“我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”的师生关系的议论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为发端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，转入记叙。“我”的感情也从前两节的愤激，转为舒缓。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③第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四节由记叙进入议论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、抒情，连用“但”“然而”等转折语，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层层递进，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感情再次迸发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。④在第五节开头用“但是”一转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，由上节的议论转到记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叙刘和珍等人的遇难经过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，结尾再用“但是</a:t>
            </a:r>
            <a:r>
              <a:rPr lang="en-US" altLang="zh-CN" sz="2800" b="1" i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”一句揭示杀人者的狰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狞面目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。对中外杀人者的愤恨已经到了无法遏制的地步。（每点1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_3#64323699a?pid=747f4c8b8&amp;color=0,0,0&amp;tib=255,255,255&amp;iip=1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24110" y="554868"/>
            <a:ext cx="548640" cy="466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3" name="P_3#64323699a?pid=747f4c8b8&amp;color=0,0,0&amp;vtp=1&amp;bt=1&amp;bbb=1"/>
          <p:cNvSpPr/>
          <p:nvPr/>
        </p:nvSpPr>
        <p:spPr>
          <a:xfrm>
            <a:off x="612648" y="468000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900" b="0" i="0" kern="0">
                <a:solidFill>
                  <a:srgbClr val="FFFFFF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      </a:t>
            </a:r>
            <a:r>
              <a:rPr lang="en-US" altLang="zh-CN" sz="2800" b="1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课时目标：</a:t>
            </a:r>
            <a:endParaRPr lang="en-US" altLang="zh-CN" sz="2800" b="1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vl="0" latinLnBrk="1">
              <a:lnSpc>
                <a:spcPts val="5100"/>
              </a:lnSpc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1.理解文中</a:t>
            </a:r>
            <a:r>
              <a:rPr lang="en-US" altLang="zh-CN" sz="2800" u="wavy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重要语句的深刻含意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，揣摩其</a:t>
            </a:r>
            <a:r>
              <a:rPr lang="en-US" altLang="zh-CN" sz="2800" u="wavy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语言特色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，梳理文章的</a:t>
            </a:r>
            <a:r>
              <a:rPr lang="en-US" altLang="zh-CN" sz="2800" u="wavy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情感发</a:t>
            </a:r>
            <a:endParaRPr lang="en-US" altLang="zh-CN" sz="2800" u="wavy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vl="0" latinLnBrk="1">
              <a:lnSpc>
                <a:spcPts val="5100"/>
              </a:lnSpc>
            </a:pPr>
            <a:r>
              <a:rPr lang="en-US" altLang="zh-CN" sz="2800" u="wavy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展脉络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>
              <a:solidFill>
                <a:prstClr val="black"/>
              </a:solidFill>
            </a:endParaRPr>
          </a:p>
          <a:p>
            <a:pPr lvl="0" latinLnBrk="1">
              <a:lnSpc>
                <a:spcPts val="5100"/>
              </a:lnSpc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2.概括</a:t>
            </a:r>
            <a:r>
              <a:rPr lang="en-US" altLang="zh-CN" sz="2800" u="wavy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刘和珍的有关事迹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，品析文中的</a:t>
            </a:r>
            <a:r>
              <a:rPr lang="en-US" altLang="zh-CN" sz="2800" u="wavy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典型人物形象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，体会鲁迅在字里</a:t>
            </a:r>
            <a:endParaRPr lang="en-US" altLang="zh-CN" sz="280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vl="0" latinLnBrk="1">
              <a:lnSpc>
                <a:spcPts val="5100"/>
              </a:lnSpc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行间</a:t>
            </a:r>
            <a:r>
              <a:rPr lang="en-US" altLang="zh-CN" sz="2800" u="wavy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表达的“至情”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，以及</a:t>
            </a:r>
            <a:r>
              <a:rPr lang="en-US" altLang="zh-CN" sz="2800" u="wavy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对烈士牺牲意义的理性思考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>
              <a:solidFill>
                <a:prstClr val="black"/>
              </a:solidFill>
            </a:endParaRPr>
          </a:p>
          <a:p>
            <a:pPr lvl="0" latinLnBrk="1">
              <a:lnSpc>
                <a:spcPts val="5100"/>
              </a:lnSpc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3.学习两篇文章</a:t>
            </a:r>
            <a:r>
              <a:rPr lang="en-US" altLang="zh-CN" sz="2800" u="wavy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记叙、议论、抒情相结合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的表达方式，感受其</a:t>
            </a:r>
            <a:r>
              <a:rPr lang="en-US" altLang="zh-CN" sz="2800" u="wavy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表达效果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>
              <a:solidFill>
                <a:prstClr val="black"/>
              </a:solidFill>
            </a:endParaRPr>
          </a:p>
          <a:p>
            <a:pPr lvl="0" latinLnBrk="1">
              <a:lnSpc>
                <a:spcPts val="5100"/>
              </a:lnSpc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4.深刻认识</a:t>
            </a:r>
            <a:r>
              <a:rPr lang="en-US" altLang="zh-CN" sz="2800" u="wavy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革命传统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，体会</a:t>
            </a:r>
            <a:r>
              <a:rPr lang="en-US" altLang="zh-CN" sz="2800" u="wavy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革命烈士巨大的奉献和牺牲精神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，形成</a:t>
            </a:r>
            <a:r>
              <a:rPr lang="en-US" altLang="zh-CN" sz="2800" u="wavy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正确</a:t>
            </a:r>
            <a:endParaRPr lang="en-US" altLang="zh-CN" sz="2800" u="wavy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vl="0" latinLnBrk="1">
              <a:lnSpc>
                <a:spcPts val="5100"/>
              </a:lnSpc>
            </a:pPr>
            <a:r>
              <a:rPr lang="en-US" altLang="zh-CN" sz="2800" u="wavy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的世界观、人生观和价值观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100" dirty="0"/>
          </a:p>
        </p:txBody>
      </p:sp>
    </p:spTree>
  </p:cSld>
  <p:clrMapOvr>
    <a:masterClrMapping/>
  </p:clrMapOvr>
  <p:transition>
    <p:split dir="in"/>
  </p:transition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f3d85ff94?pid=b7deaa0cb&amp;color=0,173,163&amp;vtp=1&amp;bt=1&amp;bbb=1"/>
          <p:cNvSpPr/>
          <p:nvPr/>
        </p:nvSpPr>
        <p:spPr>
          <a:xfrm>
            <a:off x="612648" y="466344"/>
            <a:ext cx="10963656" cy="1041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200"/>
              </a:lnSpc>
            </a:pPr>
            <a:r>
              <a:rPr lang="en-US" altLang="zh-CN" sz="3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任务三</a:t>
            </a:r>
            <a:r>
              <a:rPr lang="en-US" altLang="zh-CN" sz="3000" b="1" i="0" dirty="0">
                <a:solidFill>
                  <a:srgbClr val="00ADA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3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“记念”中寄托哀思</a:t>
            </a:r>
            <a:endParaRPr lang="en-US" altLang="zh-CN" sz="3000" dirty="0"/>
          </a:p>
        </p:txBody>
      </p:sp>
      <p:sp>
        <p:nvSpPr>
          <p:cNvPr id="3" name="QB_6_BD.58_1#2866496d2?sp=1&amp;pid=f3d85ff94&amp;color=0,0,0&amp;vtp=1&amp;bbb=1&amp;hb=1"/>
          <p:cNvSpPr/>
          <p:nvPr/>
        </p:nvSpPr>
        <p:spPr>
          <a:xfrm>
            <a:off x="612648" y="1115647"/>
            <a:ext cx="10963656" cy="19431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10.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学完本文，请你为刘和珍写一副挽联，以寄哀思。（2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</a:t>
            </a:r>
            <a:endParaRPr lang="en-US" altLang="zh-CN" sz="2800" dirty="0"/>
          </a:p>
        </p:txBody>
      </p:sp>
      <p:sp>
        <p:nvSpPr>
          <p:cNvPr id="4" name="QB_6_AN.59_1#2866496d2.blank?pid=f3d85ff94&amp;color=0,0,0&amp;vpa=36&amp;vtp=1&amp;bbb=1"/>
          <p:cNvSpPr/>
          <p:nvPr/>
        </p:nvSpPr>
        <p:spPr>
          <a:xfrm>
            <a:off x="612648" y="1732867"/>
            <a:ext cx="10963656" cy="129540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 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示例1）赴国难真猛士显真精神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悼芳魂小女子铸大勇毅（2分）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示例2）直面惨淡身可死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正视鲜血志不渝（2分）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7c6b94338?pid=b7deaa0cb&amp;color=0,173,163&amp;vtp=1&amp;bt=1&amp;bbb=1"/>
          <p:cNvSpPr/>
          <p:nvPr/>
        </p:nvSpPr>
        <p:spPr>
          <a:xfrm>
            <a:off x="612648" y="466344"/>
            <a:ext cx="10963656" cy="89103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900"/>
              </a:lnSpc>
            </a:pPr>
            <a:r>
              <a:rPr lang="en-US" altLang="zh-CN" sz="32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思维发展与提升</a:t>
            </a:r>
            <a:endParaRPr lang="en-US" altLang="zh-CN" sz="3200" dirty="0"/>
          </a:p>
        </p:txBody>
      </p:sp>
      <p:sp>
        <p:nvSpPr>
          <p:cNvPr id="3" name="QB_6_BD.62_1#83b5aea79?sp=1&amp;pid=7c6b94338&amp;color=0,0,0&amp;vtp=1&amp;bbb=1&amp;hb=1&amp;hltap=1"/>
          <p:cNvSpPr/>
          <p:nvPr/>
        </p:nvSpPr>
        <p:spPr>
          <a:xfrm>
            <a:off x="612648" y="954024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11.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“有一千个读者,就有一千个哈姆莱特。”通过前面的学习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，我们已经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认识到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，本文绝不是“为了记念而记念”，那么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，鲁迅这篇文章是写给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谁的呢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？请谈谈你的看法。（4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4" name="QB_6_AN.63_1#83b5aea79?sp=1&amp;pid=7c6b94338&amp;color=0,0,0&amp;vtp=1&amp;bbb=1&amp;hb=1&amp;hla=1"/>
          <p:cNvSpPr/>
          <p:nvPr/>
        </p:nvSpPr>
        <p:spPr>
          <a:xfrm>
            <a:off x="612648" y="2861564"/>
            <a:ext cx="10963656" cy="3238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示例1）写给每一个活着的中国人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。鲁迅一向认为人死了就是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死了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，纵使有灵魂也与活着的人处在不同的世界了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，只有活着的人还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需要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“我”再写点什么，以点醒他们。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示例2）写给忘却惨痛、暂得偷生的每一个中国人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，呼吁他们不要忘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却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，不要忘却！“沉默呵，沉默呵！不在沉默中爆发，就在沉默中灭亡。”</a:t>
            </a:r>
            <a:endParaRPr lang="en-US" altLang="zh-CN" sz="2800" dirty="0"/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63_1#83b5aea79?sp=1&amp;pid=7c6b94338&amp;color=0,0,0&amp;vtp=1&amp;bbb=1&amp;hb=1&amp;hltap=1"/>
          <p:cNvSpPr/>
          <p:nvPr/>
        </p:nvSpPr>
        <p:spPr>
          <a:xfrm>
            <a:off x="612648" y="468000"/>
            <a:ext cx="10963656" cy="3238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6_AN.62_1#83b5aea79?sp=1&amp;pid=7c6b94338&amp;color=0,0,0&amp;vtp=1&amp;bbb=1&amp;hb=1&amp;hla=1"/>
          <p:cNvSpPr/>
          <p:nvPr/>
        </p:nvSpPr>
        <p:spPr>
          <a:xfrm>
            <a:off x="612648" y="442600"/>
            <a:ext cx="10963656" cy="3238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示例3）写给如刘和珍一样勇敢正义却徒手请愿的青年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，告诫他们徒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手请愿在当时的中国是行不通的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示例4）写给被封建传统压抑了数千年的女性，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表达了对挣脱牢笼、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刚强勇毅的反抗旧势力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、旧传统、黑暗政府的女性的敬佩与赞美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，以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此鼓励更多女性站起来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。（表明观点1分，说明理由3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#6b7adbd6b.fixed?pid=747f4c8b8&amp;color=0,173,163&amp;vtp=1&amp;bbb=1"/>
          <p:cNvSpPr/>
          <p:nvPr/>
        </p:nvSpPr>
        <p:spPr>
          <a:xfrm>
            <a:off x="877824" y="2624328"/>
            <a:ext cx="11164888" cy="722376"/>
          </a:xfrm>
          <a:prstGeom prst="rect">
            <a:avLst/>
          </a:prstGeom>
          <a:noFill/>
        </p:spPr>
        <p:txBody>
          <a:bodyPr wrap="none" lIns="0" tIns="0" rIns="0" bIns="0" rtlCol="0" anchor="b"/>
          <a:lstStyle/>
          <a:p>
            <a:pPr algn="l" latinLnBrk="1">
              <a:lnSpc>
                <a:spcPts val="5000"/>
              </a:lnSpc>
            </a:pPr>
            <a:r>
              <a:rPr lang="en-US" altLang="zh-CN" sz="4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第二单元</a:t>
            </a:r>
            <a:r>
              <a:rPr lang="en-US" altLang="zh-CN" sz="4000" b="1" i="0" dirty="0">
                <a:solidFill>
                  <a:srgbClr val="00ADA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4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中国革命传统作品研习——苦难与新生</a:t>
            </a:r>
            <a:endParaRPr lang="en-US" altLang="zh-CN" sz="4000" dirty="0"/>
          </a:p>
        </p:txBody>
      </p:sp>
      <p:sp>
        <p:nvSpPr>
          <p:cNvPr id="3" name="C_3#6b7adbd6b"/>
          <p:cNvSpPr/>
          <p:nvPr/>
        </p:nvSpPr>
        <p:spPr>
          <a:xfrm>
            <a:off x="877824" y="3419856"/>
            <a:ext cx="8997696" cy="9144"/>
          </a:xfrm>
          <a:prstGeom prst="line">
            <a:avLst/>
          </a:prstGeom>
          <a:noFill/>
          <a:ln w="28575">
            <a:solidFill>
              <a:srgbClr val="00ADA3"/>
            </a:solidFill>
            <a:prstDash val="solid"/>
          </a:ln>
        </p:spPr>
        <p:txBody>
          <a:bodyPr/>
          <a:lstStyle/>
          <a:p>
            <a:endParaRPr lang="zh-CN" alt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C_3#6b7adbd6b.fixed?pid=747f4c8b8&amp;color=0,173,163&amp;vtp=1&amp;bbb=1"/>
              <p:cNvSpPr/>
              <p:nvPr/>
            </p:nvSpPr>
            <p:spPr>
              <a:xfrm>
                <a:off x="877824" y="3493008"/>
                <a:ext cx="10981944" cy="1019048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3200" b="0" i="0" dirty="0">
                    <a:solidFill>
                      <a:srgbClr val="00ADA3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第6课</a:t>
                </a:r>
                <a:r>
                  <a:rPr lang="en-US" altLang="zh-CN" sz="3200" b="0" i="0" dirty="0">
                    <a:solidFill>
                      <a:srgbClr val="00ADA3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3200" b="0" i="0">
                    <a:solidFill>
                      <a:srgbClr val="00ADA3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记念刘和珍君</a:t>
                </a:r>
                <a:r>
                  <a:rPr lang="en-US" altLang="zh-CN" sz="3200" b="0" i="0">
                    <a:solidFill>
                      <a:srgbClr val="00ADA3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3200" b="0" i="1" dirty="0">
                            <a:solidFill>
                              <a:srgbClr val="00ADA3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3200" b="0" i="0" dirty="0">
                            <a:solidFill>
                              <a:srgbClr val="00ADA3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​</m:t>
                        </m:r>
                      </m:e>
                      <m:sup>
                        <m:r>
                          <a:rPr lang="en-US" altLang="zh-CN" sz="3200" b="0" i="0" dirty="0">
                            <a:solidFill>
                              <a:srgbClr val="00ADA3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∗</m:t>
                        </m:r>
                      </m:sup>
                    </m:sSup>
                  </m:oMath>
                </a14:m>
                <a:r>
                  <a:rPr lang="en-US" altLang="zh-CN" sz="3200" b="0" i="0" dirty="0">
                    <a:solidFill>
                      <a:srgbClr val="00ADA3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为了忘却的记念</a:t>
                </a:r>
                <a:endParaRPr lang="en-US" altLang="zh-CN" sz="3200" dirty="0"/>
              </a:p>
            </p:txBody>
          </p:sp>
        </mc:Choice>
        <mc:Fallback>
          <p:sp>
            <p:nvSpPr>
              <p:cNvPr id="4" name="C_3#6b7adbd6b.fixed?pid=747f4c8b8&amp;color=0,173,163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7824" y="3493008"/>
                <a:ext cx="10981944" cy="1019048"/>
              </a:xfrm>
              <a:prstGeom prst="rect">
                <a:avLst/>
              </a:prstGeom>
              <a:blipFill rotWithShape="1">
                <a:blip r:embed="rId1"/>
                <a:stretch>
                  <a:fillRect l="-2" t="-1795" r="5" b="3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C_3_BD#6b7adbd6b.fixed?pid=747f4c8b8&amp;color=0,173,163&amp;vtp=1&amp;bbb=1"/>
          <p:cNvSpPr/>
          <p:nvPr/>
        </p:nvSpPr>
        <p:spPr>
          <a:xfrm>
            <a:off x="877824" y="4142232"/>
            <a:ext cx="10981944" cy="1019048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000"/>
              </a:lnSpc>
            </a:pPr>
            <a:r>
              <a:rPr lang="en-US" altLang="zh-CN" sz="32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课时1</a:t>
            </a:r>
            <a:r>
              <a:rPr lang="en-US" altLang="zh-CN" sz="3200" b="0" i="0" dirty="0">
                <a:solidFill>
                  <a:srgbClr val="00ADA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32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记念刘和珍君</a:t>
            </a:r>
            <a:endParaRPr lang="en-US" altLang="zh-CN" sz="3200" dirty="0"/>
          </a:p>
        </p:txBody>
      </p:sp>
    </p:spTree>
  </p:cSld>
  <p:clrMapOvr>
    <a:masterClrMapping/>
  </p:clrMapOvr>
  <p:transition>
    <p:split dir="in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1#目录1:8306ac1c9?lid=8306ac1c9&amp;cid=8306ac1c9&amp;tib=255,255,255&amp;vtp=1" descr="preencoded.png">
            <a:hlinkClick r:id="rId1" action="ppaction://hlinksldjump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6976" y="2487168"/>
            <a:ext cx="429768" cy="429768"/>
          </a:xfrm>
          <a:prstGeom prst="rect">
            <a:avLst/>
          </a:prstGeom>
        </p:spPr>
      </p:pic>
      <p:sp>
        <p:nvSpPr>
          <p:cNvPr id="3" name="C_1#目录1:8306ac1c9?lid=8306ac1c9&amp;cid=8306ac1c9&amp;vtp=1&amp;bt=1&amp;bbb=1">
            <a:hlinkClick r:id="rId1" action="ppaction://hlinksldjump"/>
          </p:cNvPr>
          <p:cNvSpPr/>
          <p:nvPr/>
        </p:nvSpPr>
        <p:spPr>
          <a:xfrm>
            <a:off x="3776472" y="2432304"/>
            <a:ext cx="3675888" cy="539496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marL="107950" algn="l" latinLnBrk="1">
              <a:lnSpc>
                <a:spcPts val="3800"/>
              </a:lnSpc>
            </a:pPr>
            <a:r>
              <a:rPr lang="en-US" altLang="zh-CN" sz="31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自主学习·悟新知</a:t>
            </a:r>
            <a:endParaRPr lang="en-US" altLang="zh-CN" sz="3050" dirty="0"/>
          </a:p>
        </p:txBody>
      </p:sp>
      <p:pic>
        <p:nvPicPr>
          <p:cNvPr id="4" name="C_1#目录1:8306ac1c9?lid=b7deaa0cb&amp;cid=b7deaa0cb&amp;tib=255,255,255&amp;vtp=1" descr="preencoded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6976" y="3383280"/>
            <a:ext cx="429768" cy="429768"/>
          </a:xfrm>
          <a:prstGeom prst="rect">
            <a:avLst/>
          </a:prstGeom>
        </p:spPr>
      </p:pic>
      <p:sp>
        <p:nvSpPr>
          <p:cNvPr id="5" name="C_1#目录1:8306ac1c9?lid=b7deaa0cb&amp;cid=b7deaa0cb&amp;vtp=1&amp;bbb=1">
            <a:hlinkClick r:id="rId3" action="ppaction://hlinksldjump"/>
          </p:cNvPr>
          <p:cNvSpPr/>
          <p:nvPr/>
        </p:nvSpPr>
        <p:spPr>
          <a:xfrm>
            <a:off x="3776472" y="3328416"/>
            <a:ext cx="3675888" cy="539496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marL="107950" algn="l" latinLnBrk="1">
              <a:lnSpc>
                <a:spcPts val="3800"/>
              </a:lnSpc>
            </a:pPr>
            <a:r>
              <a:rPr lang="en-US" altLang="zh-CN" sz="31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合作探究·提能力</a:t>
            </a:r>
            <a:endParaRPr lang="en-US" altLang="zh-CN" sz="3050" dirty="0"/>
          </a:p>
        </p:txBody>
      </p:sp>
    </p:spTree>
  </p:cSld>
  <p:clrMapOvr>
    <a:masterClrMapping/>
  </p:clrMapOvr>
  <p:transition>
    <p:split dir="in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8306ac1c9.fixed?pid=6b7adbd6b&amp;color=0,173,163&amp;vtp=1&amp;bbb=1"/>
          <p:cNvSpPr/>
          <p:nvPr/>
        </p:nvSpPr>
        <p:spPr>
          <a:xfrm>
            <a:off x="1618488" y="2660904"/>
            <a:ext cx="8997696" cy="722376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 latinLnBrk="1">
              <a:lnSpc>
                <a:spcPts val="5000"/>
              </a:lnSpc>
            </a:pPr>
            <a:r>
              <a:rPr lang="en-US" altLang="zh-CN" sz="4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自主学习·悟新知</a:t>
            </a:r>
            <a:endParaRPr lang="en-US" altLang="zh-CN" sz="4000" dirty="0"/>
          </a:p>
        </p:txBody>
      </p:sp>
      <p:sp>
        <p:nvSpPr>
          <p:cNvPr id="3" name="C_4#8306ac1c9"/>
          <p:cNvSpPr/>
          <p:nvPr/>
        </p:nvSpPr>
        <p:spPr>
          <a:xfrm>
            <a:off x="1618488" y="3419856"/>
            <a:ext cx="8961120" cy="9144"/>
          </a:xfrm>
          <a:prstGeom prst="line">
            <a:avLst/>
          </a:prstGeom>
          <a:noFill/>
          <a:ln w="28575">
            <a:solidFill>
              <a:srgbClr val="00ADA3"/>
            </a:solidFill>
            <a:prstDash val="solid"/>
          </a:ln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ransition>
    <p:split dir="in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91e45a22c?pid=8306ac1c9&amp;color=0,0,0&amp;vtp=1&amp;bt=1&amp;bbb=1"/>
          <p:cNvSpPr/>
          <p:nvPr/>
        </p:nvSpPr>
        <p:spPr>
          <a:xfrm>
            <a:off x="612648" y="466344"/>
            <a:ext cx="10963656" cy="70224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400"/>
              </a:lnSpc>
            </a:pPr>
            <a:r>
              <a:rPr lang="en-US" altLang="zh-CN" sz="32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一、作者名片</a:t>
            </a:r>
            <a:endParaRPr lang="en-US" altLang="zh-CN" sz="3200" dirty="0"/>
          </a:p>
        </p:txBody>
      </p:sp>
      <p:pic>
        <p:nvPicPr>
          <p:cNvPr id="3" name="P_6_BD#bd6f0685a?htil=1&amp;pid=91e45a22c&amp;color=0,0,0&amp;tib=255,255,255&amp;vtp=1&amp;hs=1&amp;hs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518904" y="1305578"/>
            <a:ext cx="2039112" cy="26060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4" name="P_6_BD#bd6f0685a?htil=1&amp;pid=91e45a22c&amp;color=0,0,0&amp;vtp=1&amp;bbb=1&amp;hb=1&amp;hs=1"/>
          <p:cNvSpPr/>
          <p:nvPr/>
        </p:nvSpPr>
        <p:spPr>
          <a:xfrm>
            <a:off x="612648" y="1159274"/>
            <a:ext cx="8796528" cy="3111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9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鲁迅（1881—1936），字豫才，原名周树人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，浙江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绍兴人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，中国现代伟大的文学家、思想家和革命家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，中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国现代文学的奠基人之一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，被称为“民族魂”。1918年5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月，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首次以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“鲁迅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”为笔名发表了中国现代文学史上第一篇白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话小说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《狂人日记》，奠定了新文化运动的基石。“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五四”</a:t>
            </a:r>
            <a:endParaRPr lang="en-US" altLang="zh-CN" sz="2800" dirty="0"/>
          </a:p>
        </p:txBody>
      </p:sp>
      <p:sp>
        <p:nvSpPr>
          <p:cNvPr id="5" name="P_6_BD#bd6f0685a?htil=1&amp;pid=91e45a22c&amp;color=0,0,0&amp;vtp=1&amp;bbb=1&amp;hb=1&amp;hs=1"/>
          <p:cNvSpPr/>
          <p:nvPr/>
        </p:nvSpPr>
        <p:spPr>
          <a:xfrm>
            <a:off x="612648" y="4288547"/>
            <a:ext cx="10968012" cy="1866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运动前后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，参与《新青年》的编辑工作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，成为新文化运动的伟大旗手。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鲁迅对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“五四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”运动以后的中国社会思想文化发展具有重大影响，蜚声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世界文坛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6_BD#bd6f0685a?pid=91e45a22c&amp;color=0,0,0&amp;vtp=1&amp;bt=1&amp;bbb=1&amp;hb=1"/>
          <p:cNvSpPr/>
          <p:nvPr/>
        </p:nvSpPr>
        <p:spPr>
          <a:xfrm>
            <a:off x="612648" y="466344"/>
            <a:ext cx="10963656" cy="2590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代表作品：小说集《呐喊》《彷徨》《故事新编》，散文集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《朝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花夕拾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》，散文诗集《野草》，文学研究论著《中国小说史略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》，杂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文集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《坟》《热风》《华盖集》《华盖集续编》《南腔北调集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》《二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心集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》《而已集》，等等。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10646</Words>
  <Application>WPS 演示</Application>
  <PresentationFormat>宽屏</PresentationFormat>
  <Paragraphs>511</Paragraphs>
  <Slides>42</Slides>
  <Notes>41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42</vt:i4>
      </vt:variant>
    </vt:vector>
  </HeadingPairs>
  <TitlesOfParts>
    <vt:vector size="57" baseType="lpstr">
      <vt:lpstr>Arial</vt:lpstr>
      <vt:lpstr>宋体</vt:lpstr>
      <vt:lpstr>Wingdings</vt:lpstr>
      <vt:lpstr>Times New Roman</vt:lpstr>
      <vt:lpstr>微软雅黑</vt:lpstr>
      <vt:lpstr>Times New Roman</vt:lpstr>
      <vt:lpstr>宋体</vt:lpstr>
      <vt:lpstr>Cambria Math</vt:lpstr>
      <vt:lpstr>Calibri</vt:lpstr>
      <vt:lpstr>Arial Unicode MS</vt:lpstr>
      <vt:lpstr>等线</vt:lpstr>
      <vt:lpstr>楷体</vt:lpstr>
      <vt:lpstr>方正粗等线简体</vt:lpstr>
      <vt:lpstr/>
      <vt:lpstr>1_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lastModifiedBy>曲一线</cp:lastModifiedBy>
  <cp:revision>6</cp:revision>
  <dcterms:created xsi:type="dcterms:W3CDTF">2025-04-01T06:24:00Z</dcterms:created>
  <dcterms:modified xsi:type="dcterms:W3CDTF">2025-09-02T09:17:31Z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A2B9B564C93A4CB7A6919AD83E1DDF3D_12</vt:lpwstr>
  </property>
  <property fmtid="{D5CDD505-2E9C-101B-9397-08002B2CF9AE}" pid="3" name="KSOProductBuildVer">
    <vt:lpwstr>2052-12.1.0.22529</vt:lpwstr>
  </property>
</Properties>
</file>